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309" r:id="rId4"/>
    <p:sldId id="261" r:id="rId5"/>
    <p:sldId id="262" r:id="rId6"/>
    <p:sldId id="257" r:id="rId7"/>
    <p:sldId id="258" r:id="rId8"/>
    <p:sldId id="263" r:id="rId9"/>
    <p:sldId id="266" r:id="rId10"/>
    <p:sldId id="264" r:id="rId11"/>
    <p:sldId id="265" r:id="rId12"/>
    <p:sldId id="267" r:id="rId13"/>
    <p:sldId id="313" r:id="rId14"/>
    <p:sldId id="268" r:id="rId15"/>
    <p:sldId id="269" r:id="rId16"/>
    <p:sldId id="270" r:id="rId17"/>
    <p:sldId id="271" r:id="rId18"/>
    <p:sldId id="272" r:id="rId19"/>
    <p:sldId id="274" r:id="rId20"/>
    <p:sldId id="285" r:id="rId21"/>
    <p:sldId id="284" r:id="rId22"/>
    <p:sldId id="287" r:id="rId23"/>
    <p:sldId id="289" r:id="rId24"/>
    <p:sldId id="306" r:id="rId25"/>
    <p:sldId id="307" r:id="rId26"/>
    <p:sldId id="308" r:id="rId27"/>
    <p:sldId id="299" r:id="rId28"/>
    <p:sldId id="301" r:id="rId29"/>
    <p:sldId id="302" r:id="rId30"/>
    <p:sldId id="303" r:id="rId31"/>
    <p:sldId id="304" r:id="rId32"/>
    <p:sldId id="297" r:id="rId33"/>
    <p:sldId id="291" r:id="rId34"/>
    <p:sldId id="292" r:id="rId35"/>
    <p:sldId id="293" r:id="rId36"/>
    <p:sldId id="294" r:id="rId37"/>
    <p:sldId id="295" r:id="rId38"/>
    <p:sldId id="296" r:id="rId39"/>
    <p:sldId id="298" r:id="rId40"/>
    <p:sldId id="283" r:id="rId41"/>
    <p:sldId id="278" r:id="rId42"/>
    <p:sldId id="279" r:id="rId43"/>
    <p:sldId id="280" r:id="rId44"/>
    <p:sldId id="281" r:id="rId45"/>
    <p:sldId id="282" r:id="rId46"/>
    <p:sldId id="305" r:id="rId47"/>
    <p:sldId id="277" r:id="rId48"/>
    <p:sldId id="275" r:id="rId49"/>
    <p:sldId id="276" r:id="rId50"/>
    <p:sldId id="310" r:id="rId51"/>
    <p:sldId id="312"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EB56BD6-53E6-46B2-AC72-C350A11A2C53}">
          <p14:sldIdLst>
            <p14:sldId id="256"/>
            <p14:sldId id="260"/>
            <p14:sldId id="309"/>
            <p14:sldId id="261"/>
            <p14:sldId id="262"/>
            <p14:sldId id="257"/>
            <p14:sldId id="258"/>
            <p14:sldId id="263"/>
            <p14:sldId id="266"/>
            <p14:sldId id="264"/>
            <p14:sldId id="265"/>
            <p14:sldId id="267"/>
            <p14:sldId id="313"/>
            <p14:sldId id="268"/>
            <p14:sldId id="269"/>
            <p14:sldId id="270"/>
            <p14:sldId id="271"/>
            <p14:sldId id="272"/>
            <p14:sldId id="274"/>
            <p14:sldId id="285"/>
            <p14:sldId id="284"/>
            <p14:sldId id="287"/>
            <p14:sldId id="289"/>
            <p14:sldId id="306"/>
            <p14:sldId id="307"/>
            <p14:sldId id="308"/>
            <p14:sldId id="299"/>
            <p14:sldId id="301"/>
            <p14:sldId id="302"/>
            <p14:sldId id="303"/>
            <p14:sldId id="304"/>
            <p14:sldId id="297"/>
            <p14:sldId id="291"/>
            <p14:sldId id="292"/>
            <p14:sldId id="293"/>
            <p14:sldId id="294"/>
            <p14:sldId id="295"/>
            <p14:sldId id="296"/>
            <p14:sldId id="298"/>
            <p14:sldId id="283"/>
            <p14:sldId id="278"/>
            <p14:sldId id="279"/>
            <p14:sldId id="280"/>
            <p14:sldId id="281"/>
            <p14:sldId id="282"/>
            <p14:sldId id="305"/>
            <p14:sldId id="277"/>
            <p14:sldId id="275"/>
            <p14:sldId id="276"/>
            <p14:sldId id="310"/>
            <p14:sldId id="312"/>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BCE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1" d="100"/>
          <a:sy n="71" d="100"/>
        </p:scale>
        <p:origin x="69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7AF1B-3522-4920-A6E3-931D0E592482}" type="doc">
      <dgm:prSet loTypeId="urn:microsoft.com/office/officeart/2005/8/layout/process2" loCatId="process" qsTypeId="urn:microsoft.com/office/officeart/2005/8/quickstyle/simple1" qsCatId="simple" csTypeId="urn:microsoft.com/office/officeart/2005/8/colors/colorful5" csCatId="colorful" phldr="1"/>
      <dgm:spPr/>
    </dgm:pt>
    <dgm:pt modelId="{6829DB18-E53A-4827-A101-F960FE0B9B09}">
      <dgm:prSet phldrT="[Text]" custT="1"/>
      <dgm:spPr/>
      <dgm:t>
        <a:bodyPr/>
        <a:lstStyle/>
        <a:p>
          <a:r>
            <a:rPr lang="en-IN" sz="3200" b="0" i="0" dirty="0">
              <a:latin typeface="Times New Roman" panose="02020603050405020304" pitchFamily="18" charset="0"/>
              <a:cs typeface="Times New Roman" panose="02020603050405020304" pitchFamily="18" charset="0"/>
            </a:rPr>
            <a:t>Request SpaceX Launch Data </a:t>
          </a:r>
          <a:endParaRPr lang="en-IN" sz="3200" dirty="0">
            <a:latin typeface="Times New Roman" panose="02020603050405020304" pitchFamily="18" charset="0"/>
            <a:cs typeface="Times New Roman" panose="02020603050405020304" pitchFamily="18" charset="0"/>
          </a:endParaRPr>
        </a:p>
      </dgm:t>
    </dgm:pt>
    <dgm:pt modelId="{1598DB96-9858-4736-A251-812C0C016FC4}" type="parTrans" cxnId="{EE7C7512-206B-4A21-AEAA-4BFCD1B276D5}">
      <dgm:prSet/>
      <dgm:spPr/>
      <dgm:t>
        <a:bodyPr/>
        <a:lstStyle/>
        <a:p>
          <a:endParaRPr lang="en-IN"/>
        </a:p>
      </dgm:t>
    </dgm:pt>
    <dgm:pt modelId="{B21BA68A-3837-4771-B13F-DCF7CFA9BB19}" type="sibTrans" cxnId="{EE7C7512-206B-4A21-AEAA-4BFCD1B276D5}">
      <dgm:prSet/>
      <dgm:spPr/>
      <dgm:t>
        <a:bodyPr/>
        <a:lstStyle/>
        <a:p>
          <a:endParaRPr lang="en-IN"/>
        </a:p>
      </dgm:t>
    </dgm:pt>
    <dgm:pt modelId="{53E7F7C6-70EF-4E37-88DA-FE51DB77601E}">
      <dgm:prSet phldrT="[Text]" custT="1"/>
      <dgm:spPr/>
      <dgm:t>
        <a:bodyPr/>
        <a:lstStyle/>
        <a:p>
          <a:r>
            <a:rPr lang="pt-BR" sz="3200" b="0" i="0" dirty="0">
              <a:latin typeface="Times New Roman" panose="02020603050405020304" pitchFamily="18" charset="0"/>
              <a:cs typeface="Times New Roman" panose="02020603050405020304" pitchFamily="18" charset="0"/>
            </a:rPr>
            <a:t>Parse API Response as JSON </a:t>
          </a:r>
          <a:endParaRPr lang="en-IN" sz="3200" dirty="0">
            <a:latin typeface="Times New Roman" panose="02020603050405020304" pitchFamily="18" charset="0"/>
            <a:cs typeface="Times New Roman" panose="02020603050405020304" pitchFamily="18" charset="0"/>
          </a:endParaRPr>
        </a:p>
      </dgm:t>
    </dgm:pt>
    <dgm:pt modelId="{E4078E8D-79CB-4621-AFD9-B8921FD43583}" type="parTrans" cxnId="{6EF5A8AC-7246-4D49-862D-D593A104A2CE}">
      <dgm:prSet/>
      <dgm:spPr/>
      <dgm:t>
        <a:bodyPr/>
        <a:lstStyle/>
        <a:p>
          <a:endParaRPr lang="en-IN"/>
        </a:p>
      </dgm:t>
    </dgm:pt>
    <dgm:pt modelId="{CE308E06-7849-4AE8-BF3C-6BC0BA783071}" type="sibTrans" cxnId="{6EF5A8AC-7246-4D49-862D-D593A104A2CE}">
      <dgm:prSet/>
      <dgm:spPr/>
      <dgm:t>
        <a:bodyPr/>
        <a:lstStyle/>
        <a:p>
          <a:endParaRPr lang="en-IN"/>
        </a:p>
      </dgm:t>
    </dgm:pt>
    <dgm:pt modelId="{8ECC9F5F-CF77-4D7A-8637-E464E9000BC8}">
      <dgm:prSet phldrT="[Text]" custT="1"/>
      <dgm:spPr/>
      <dgm:t>
        <a:bodyPr/>
        <a:lstStyle/>
        <a:p>
          <a:r>
            <a:rPr lang="en-US" sz="3200" b="0" i="0" dirty="0">
              <a:latin typeface="Times New Roman" panose="02020603050405020304" pitchFamily="18" charset="0"/>
              <a:cs typeface="Times New Roman" panose="02020603050405020304" pitchFamily="18" charset="0"/>
            </a:rPr>
            <a:t>Create </a:t>
          </a:r>
          <a:r>
            <a:rPr lang="en-US" sz="3200" b="0" i="0" dirty="0" err="1">
              <a:latin typeface="Times New Roman" panose="02020603050405020304" pitchFamily="18" charset="0"/>
              <a:cs typeface="Times New Roman" panose="02020603050405020304" pitchFamily="18" charset="0"/>
            </a:rPr>
            <a:t>DataFrame</a:t>
          </a:r>
          <a:r>
            <a:rPr lang="en-US" sz="3200" b="0" i="0" dirty="0">
              <a:latin typeface="Times New Roman" panose="02020603050405020304" pitchFamily="18" charset="0"/>
              <a:cs typeface="Times New Roman" panose="02020603050405020304" pitchFamily="18" charset="0"/>
            </a:rPr>
            <a:t> using .</a:t>
          </a:r>
          <a:r>
            <a:rPr lang="en-US" sz="3200" b="0" i="0" dirty="0" err="1">
              <a:latin typeface="Times New Roman" panose="02020603050405020304" pitchFamily="18" charset="0"/>
              <a:cs typeface="Times New Roman" panose="02020603050405020304" pitchFamily="18" charset="0"/>
            </a:rPr>
            <a:t>json_normalize</a:t>
          </a:r>
          <a:r>
            <a:rPr lang="en-US" sz="3200" b="0" i="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dgm:t>
    </dgm:pt>
    <dgm:pt modelId="{417201A6-ED37-4FDB-906E-EC6C1464ED6D}" type="parTrans" cxnId="{9C7C4358-2695-4BE2-8F98-43D2E5BAB82D}">
      <dgm:prSet/>
      <dgm:spPr/>
      <dgm:t>
        <a:bodyPr/>
        <a:lstStyle/>
        <a:p>
          <a:endParaRPr lang="en-IN"/>
        </a:p>
      </dgm:t>
    </dgm:pt>
    <dgm:pt modelId="{0313F899-997B-43C4-88FE-F3CC938AF800}" type="sibTrans" cxnId="{9C7C4358-2695-4BE2-8F98-43D2E5BAB82D}">
      <dgm:prSet/>
      <dgm:spPr/>
      <dgm:t>
        <a:bodyPr/>
        <a:lstStyle/>
        <a:p>
          <a:endParaRPr lang="en-IN"/>
        </a:p>
      </dgm:t>
    </dgm:pt>
    <dgm:pt modelId="{A4683BE3-F1A3-4F06-A0ED-33A28FB4CADB}">
      <dgm:prSet phldrT="[Text]" custT="1"/>
      <dgm:spPr/>
      <dgm:t>
        <a:bodyPr/>
        <a:lstStyle/>
        <a:p>
          <a:r>
            <a:rPr lang="en-IN" sz="3200" b="0" i="0">
              <a:latin typeface="Times New Roman" panose="02020603050405020304" pitchFamily="18" charset="0"/>
              <a:cs typeface="Times New Roman" panose="02020603050405020304" pitchFamily="18" charset="0"/>
            </a:rPr>
            <a:t>Filter Falcon 9 Launches </a:t>
          </a:r>
          <a:endParaRPr lang="en-IN" sz="3200" dirty="0">
            <a:latin typeface="Times New Roman" panose="02020603050405020304" pitchFamily="18" charset="0"/>
            <a:cs typeface="Times New Roman" panose="02020603050405020304" pitchFamily="18" charset="0"/>
          </a:endParaRPr>
        </a:p>
      </dgm:t>
    </dgm:pt>
    <dgm:pt modelId="{AE6F4D44-006E-43D4-AC52-5C08103432F0}" type="parTrans" cxnId="{4DA307FD-2025-4F1B-9326-2533BA1A9062}">
      <dgm:prSet/>
      <dgm:spPr/>
      <dgm:t>
        <a:bodyPr/>
        <a:lstStyle/>
        <a:p>
          <a:endParaRPr lang="en-IN"/>
        </a:p>
      </dgm:t>
    </dgm:pt>
    <dgm:pt modelId="{111AE707-6B04-4AA4-8AB9-D028C1A46237}" type="sibTrans" cxnId="{4DA307FD-2025-4F1B-9326-2533BA1A9062}">
      <dgm:prSet/>
      <dgm:spPr/>
      <dgm:t>
        <a:bodyPr/>
        <a:lstStyle/>
        <a:p>
          <a:endParaRPr lang="en-IN"/>
        </a:p>
      </dgm:t>
    </dgm:pt>
    <dgm:pt modelId="{C551CCEE-622A-4C28-8D4F-FB0559A1DAA3}">
      <dgm:prSet phldrT="[Text]" custT="1"/>
      <dgm:spPr/>
      <dgm:t>
        <a:bodyPr/>
        <a:lstStyle/>
        <a:p>
          <a:r>
            <a:rPr lang="en-IN" sz="3200" b="0" i="0">
              <a:latin typeface="Times New Roman" panose="02020603050405020304" pitchFamily="18" charset="0"/>
              <a:cs typeface="Times New Roman" panose="02020603050405020304" pitchFamily="18" charset="0"/>
            </a:rPr>
            <a:t>Replace Missing Payload Mass </a:t>
          </a:r>
          <a:endParaRPr lang="en-IN" sz="3200" dirty="0">
            <a:latin typeface="Times New Roman" panose="02020603050405020304" pitchFamily="18" charset="0"/>
            <a:cs typeface="Times New Roman" panose="02020603050405020304" pitchFamily="18" charset="0"/>
          </a:endParaRPr>
        </a:p>
      </dgm:t>
    </dgm:pt>
    <dgm:pt modelId="{C758E966-8A8B-482F-BF4F-7F5853AEF7D0}" type="parTrans" cxnId="{1C1E3DB7-B4F2-46F8-A430-72ADD8871CDA}">
      <dgm:prSet/>
      <dgm:spPr/>
      <dgm:t>
        <a:bodyPr/>
        <a:lstStyle/>
        <a:p>
          <a:endParaRPr lang="en-IN"/>
        </a:p>
      </dgm:t>
    </dgm:pt>
    <dgm:pt modelId="{86BE5375-B462-4376-AAFA-77BC38099E6B}" type="sibTrans" cxnId="{1C1E3DB7-B4F2-46F8-A430-72ADD8871CDA}">
      <dgm:prSet/>
      <dgm:spPr/>
      <dgm:t>
        <a:bodyPr/>
        <a:lstStyle/>
        <a:p>
          <a:endParaRPr lang="en-IN"/>
        </a:p>
      </dgm:t>
    </dgm:pt>
    <dgm:pt modelId="{CA6FD903-4A6F-4977-A937-0269EAD72651}">
      <dgm:prSet phldrT="[Text]" custT="1"/>
      <dgm:spPr/>
      <dgm:t>
        <a:bodyPr/>
        <a:lstStyle/>
        <a:p>
          <a:r>
            <a:rPr lang="en-IN" sz="3200" b="0" i="0" dirty="0">
              <a:latin typeface="Times New Roman" panose="02020603050405020304" pitchFamily="18" charset="0"/>
              <a:cs typeface="Times New Roman" panose="02020603050405020304" pitchFamily="18" charset="0"/>
            </a:rPr>
            <a:t>Export to CSV </a:t>
          </a:r>
          <a:endParaRPr lang="en-IN" sz="3200" dirty="0">
            <a:latin typeface="Times New Roman" panose="02020603050405020304" pitchFamily="18" charset="0"/>
            <a:cs typeface="Times New Roman" panose="02020603050405020304" pitchFamily="18" charset="0"/>
          </a:endParaRPr>
        </a:p>
      </dgm:t>
    </dgm:pt>
    <dgm:pt modelId="{35465A23-0CDF-4BB7-84F9-D9A49605C8B0}" type="parTrans" cxnId="{262E545F-B9C3-47F0-B0BD-F2E4D904F770}">
      <dgm:prSet/>
      <dgm:spPr/>
      <dgm:t>
        <a:bodyPr/>
        <a:lstStyle/>
        <a:p>
          <a:endParaRPr lang="en-IN"/>
        </a:p>
      </dgm:t>
    </dgm:pt>
    <dgm:pt modelId="{184AA2B6-B618-4347-9EDA-09A9D2837E91}" type="sibTrans" cxnId="{262E545F-B9C3-47F0-B0BD-F2E4D904F770}">
      <dgm:prSet/>
      <dgm:spPr/>
      <dgm:t>
        <a:bodyPr/>
        <a:lstStyle/>
        <a:p>
          <a:endParaRPr lang="en-IN"/>
        </a:p>
      </dgm:t>
    </dgm:pt>
    <dgm:pt modelId="{3579B67A-3A6A-4E39-A39E-B8084CF60437}" type="pres">
      <dgm:prSet presAssocID="{C5F7AF1B-3522-4920-A6E3-931D0E592482}" presName="linearFlow" presStyleCnt="0">
        <dgm:presLayoutVars>
          <dgm:resizeHandles val="exact"/>
        </dgm:presLayoutVars>
      </dgm:prSet>
      <dgm:spPr/>
    </dgm:pt>
    <dgm:pt modelId="{C65282DF-F35B-4847-80EB-210438E933EE}" type="pres">
      <dgm:prSet presAssocID="{6829DB18-E53A-4827-A101-F960FE0B9B09}" presName="node" presStyleLbl="node1" presStyleIdx="0" presStyleCnt="6" custScaleX="336122">
        <dgm:presLayoutVars>
          <dgm:bulletEnabled val="1"/>
        </dgm:presLayoutVars>
      </dgm:prSet>
      <dgm:spPr/>
    </dgm:pt>
    <dgm:pt modelId="{E14E0EDD-EC5D-49BC-B5E2-B32289E4515F}" type="pres">
      <dgm:prSet presAssocID="{B21BA68A-3837-4771-B13F-DCF7CFA9BB19}" presName="sibTrans" presStyleLbl="sibTrans2D1" presStyleIdx="0" presStyleCnt="5" custScaleX="154105"/>
      <dgm:spPr/>
    </dgm:pt>
    <dgm:pt modelId="{5894EC35-8EDA-4804-832F-6F0FB094B21D}" type="pres">
      <dgm:prSet presAssocID="{B21BA68A-3837-4771-B13F-DCF7CFA9BB19}" presName="connectorText" presStyleLbl="sibTrans2D1" presStyleIdx="0" presStyleCnt="5"/>
      <dgm:spPr/>
    </dgm:pt>
    <dgm:pt modelId="{9B2DCC8D-113B-4C7A-9989-9056BEF51AB0}" type="pres">
      <dgm:prSet presAssocID="{53E7F7C6-70EF-4E37-88DA-FE51DB77601E}" presName="node" presStyleLbl="node1" presStyleIdx="1" presStyleCnt="6" custScaleX="336122">
        <dgm:presLayoutVars>
          <dgm:bulletEnabled val="1"/>
        </dgm:presLayoutVars>
      </dgm:prSet>
      <dgm:spPr/>
    </dgm:pt>
    <dgm:pt modelId="{E009D924-33F3-4280-995B-555E8F358CEB}" type="pres">
      <dgm:prSet presAssocID="{CE308E06-7849-4AE8-BF3C-6BC0BA783071}" presName="sibTrans" presStyleLbl="sibTrans2D1" presStyleIdx="1" presStyleCnt="5" custScaleX="154105"/>
      <dgm:spPr/>
    </dgm:pt>
    <dgm:pt modelId="{064FD845-1D68-42E1-B259-A93D54B64188}" type="pres">
      <dgm:prSet presAssocID="{CE308E06-7849-4AE8-BF3C-6BC0BA783071}" presName="connectorText" presStyleLbl="sibTrans2D1" presStyleIdx="1" presStyleCnt="5"/>
      <dgm:spPr/>
    </dgm:pt>
    <dgm:pt modelId="{F643671D-59A2-49A0-9FD2-FA3BC6DB18E1}" type="pres">
      <dgm:prSet presAssocID="{8ECC9F5F-CF77-4D7A-8637-E464E9000BC8}" presName="node" presStyleLbl="node1" presStyleIdx="2" presStyleCnt="6" custScaleX="336122">
        <dgm:presLayoutVars>
          <dgm:bulletEnabled val="1"/>
        </dgm:presLayoutVars>
      </dgm:prSet>
      <dgm:spPr/>
    </dgm:pt>
    <dgm:pt modelId="{AA5A0DB1-099D-4F2E-92AE-9A6198426650}" type="pres">
      <dgm:prSet presAssocID="{0313F899-997B-43C4-88FE-F3CC938AF800}" presName="sibTrans" presStyleLbl="sibTrans2D1" presStyleIdx="2" presStyleCnt="5" custScaleX="154105"/>
      <dgm:spPr/>
    </dgm:pt>
    <dgm:pt modelId="{2819C211-E2FC-46DC-A321-4AD59F0469D7}" type="pres">
      <dgm:prSet presAssocID="{0313F899-997B-43C4-88FE-F3CC938AF800}" presName="connectorText" presStyleLbl="sibTrans2D1" presStyleIdx="2" presStyleCnt="5"/>
      <dgm:spPr/>
    </dgm:pt>
    <dgm:pt modelId="{24336FA3-AAA9-4F0F-B772-F31C0C97C75E}" type="pres">
      <dgm:prSet presAssocID="{A4683BE3-F1A3-4F06-A0ED-33A28FB4CADB}" presName="node" presStyleLbl="node1" presStyleIdx="3" presStyleCnt="6" custScaleX="336122">
        <dgm:presLayoutVars>
          <dgm:bulletEnabled val="1"/>
        </dgm:presLayoutVars>
      </dgm:prSet>
      <dgm:spPr/>
    </dgm:pt>
    <dgm:pt modelId="{8C256F21-4AF8-4898-B8CA-B993E5ADCDA9}" type="pres">
      <dgm:prSet presAssocID="{111AE707-6B04-4AA4-8AB9-D028C1A46237}" presName="sibTrans" presStyleLbl="sibTrans2D1" presStyleIdx="3" presStyleCnt="5" custScaleX="154105"/>
      <dgm:spPr/>
    </dgm:pt>
    <dgm:pt modelId="{C41FD354-026C-49AD-AE9D-072AC908D33D}" type="pres">
      <dgm:prSet presAssocID="{111AE707-6B04-4AA4-8AB9-D028C1A46237}" presName="connectorText" presStyleLbl="sibTrans2D1" presStyleIdx="3" presStyleCnt="5"/>
      <dgm:spPr/>
    </dgm:pt>
    <dgm:pt modelId="{5CAD9F32-E2EE-41E2-B4B8-70FCA4EE7921}" type="pres">
      <dgm:prSet presAssocID="{C551CCEE-622A-4C28-8D4F-FB0559A1DAA3}" presName="node" presStyleLbl="node1" presStyleIdx="4" presStyleCnt="6" custScaleX="336122">
        <dgm:presLayoutVars>
          <dgm:bulletEnabled val="1"/>
        </dgm:presLayoutVars>
      </dgm:prSet>
      <dgm:spPr/>
    </dgm:pt>
    <dgm:pt modelId="{2B893415-D0B8-47C6-B6A2-B698F078F4E5}" type="pres">
      <dgm:prSet presAssocID="{86BE5375-B462-4376-AAFA-77BC38099E6B}" presName="sibTrans" presStyleLbl="sibTrans2D1" presStyleIdx="4" presStyleCnt="5" custScaleX="154105"/>
      <dgm:spPr/>
    </dgm:pt>
    <dgm:pt modelId="{3E23DE7B-BA3B-4332-9AA7-4D07FD7E5F54}" type="pres">
      <dgm:prSet presAssocID="{86BE5375-B462-4376-AAFA-77BC38099E6B}" presName="connectorText" presStyleLbl="sibTrans2D1" presStyleIdx="4" presStyleCnt="5"/>
      <dgm:spPr/>
    </dgm:pt>
    <dgm:pt modelId="{7DFE4BBB-46B9-4C58-B6BC-1148C3CEA173}" type="pres">
      <dgm:prSet presAssocID="{CA6FD903-4A6F-4977-A937-0269EAD72651}" presName="node" presStyleLbl="node1" presStyleIdx="5" presStyleCnt="6" custScaleX="336122">
        <dgm:presLayoutVars>
          <dgm:bulletEnabled val="1"/>
        </dgm:presLayoutVars>
      </dgm:prSet>
      <dgm:spPr/>
    </dgm:pt>
  </dgm:ptLst>
  <dgm:cxnLst>
    <dgm:cxn modelId="{75047301-0B38-4CA6-9647-D00FCA82D233}" type="presOf" srcId="{CA6FD903-4A6F-4977-A937-0269EAD72651}" destId="{7DFE4BBB-46B9-4C58-B6BC-1148C3CEA173}" srcOrd="0" destOrd="0" presId="urn:microsoft.com/office/officeart/2005/8/layout/process2"/>
    <dgm:cxn modelId="{91712F10-FD94-4A73-9336-799EA7E973B7}" type="presOf" srcId="{B21BA68A-3837-4771-B13F-DCF7CFA9BB19}" destId="{E14E0EDD-EC5D-49BC-B5E2-B32289E4515F}" srcOrd="0" destOrd="0" presId="urn:microsoft.com/office/officeart/2005/8/layout/process2"/>
    <dgm:cxn modelId="{EE7C7512-206B-4A21-AEAA-4BFCD1B276D5}" srcId="{C5F7AF1B-3522-4920-A6E3-931D0E592482}" destId="{6829DB18-E53A-4827-A101-F960FE0B9B09}" srcOrd="0" destOrd="0" parTransId="{1598DB96-9858-4736-A251-812C0C016FC4}" sibTransId="{B21BA68A-3837-4771-B13F-DCF7CFA9BB19}"/>
    <dgm:cxn modelId="{2473A914-B137-4716-801D-5A0218F13E12}" type="presOf" srcId="{86BE5375-B462-4376-AAFA-77BC38099E6B}" destId="{2B893415-D0B8-47C6-B6A2-B698F078F4E5}" srcOrd="0" destOrd="0" presId="urn:microsoft.com/office/officeart/2005/8/layout/process2"/>
    <dgm:cxn modelId="{A4DA9F16-500B-4A1C-94D5-D629A714770F}" type="presOf" srcId="{8ECC9F5F-CF77-4D7A-8637-E464E9000BC8}" destId="{F643671D-59A2-49A0-9FD2-FA3BC6DB18E1}" srcOrd="0" destOrd="0" presId="urn:microsoft.com/office/officeart/2005/8/layout/process2"/>
    <dgm:cxn modelId="{15F45E35-334F-458D-A4AE-87DFE2AB4653}" type="presOf" srcId="{CE308E06-7849-4AE8-BF3C-6BC0BA783071}" destId="{064FD845-1D68-42E1-B259-A93D54B64188}" srcOrd="1" destOrd="0" presId="urn:microsoft.com/office/officeart/2005/8/layout/process2"/>
    <dgm:cxn modelId="{262E545F-B9C3-47F0-B0BD-F2E4D904F770}" srcId="{C5F7AF1B-3522-4920-A6E3-931D0E592482}" destId="{CA6FD903-4A6F-4977-A937-0269EAD72651}" srcOrd="5" destOrd="0" parTransId="{35465A23-0CDF-4BB7-84F9-D9A49605C8B0}" sibTransId="{184AA2B6-B618-4347-9EDA-09A9D2837E91}"/>
    <dgm:cxn modelId="{080EAE6A-576B-4AE6-B767-507008C5AF0B}" type="presOf" srcId="{86BE5375-B462-4376-AAFA-77BC38099E6B}" destId="{3E23DE7B-BA3B-4332-9AA7-4D07FD7E5F54}" srcOrd="1" destOrd="0" presId="urn:microsoft.com/office/officeart/2005/8/layout/process2"/>
    <dgm:cxn modelId="{8C5C2770-099B-45F3-86C9-6C41B0E501CC}" type="presOf" srcId="{0313F899-997B-43C4-88FE-F3CC938AF800}" destId="{2819C211-E2FC-46DC-A321-4AD59F0469D7}" srcOrd="1" destOrd="0" presId="urn:microsoft.com/office/officeart/2005/8/layout/process2"/>
    <dgm:cxn modelId="{9C7C4358-2695-4BE2-8F98-43D2E5BAB82D}" srcId="{C5F7AF1B-3522-4920-A6E3-931D0E592482}" destId="{8ECC9F5F-CF77-4D7A-8637-E464E9000BC8}" srcOrd="2" destOrd="0" parTransId="{417201A6-ED37-4FDB-906E-EC6C1464ED6D}" sibTransId="{0313F899-997B-43C4-88FE-F3CC938AF800}"/>
    <dgm:cxn modelId="{299B9879-DB0D-48BE-9518-F1BC721A2A1B}" type="presOf" srcId="{B21BA68A-3837-4771-B13F-DCF7CFA9BB19}" destId="{5894EC35-8EDA-4804-832F-6F0FB094B21D}" srcOrd="1" destOrd="0" presId="urn:microsoft.com/office/officeart/2005/8/layout/process2"/>
    <dgm:cxn modelId="{8DEAD980-2937-4718-A875-B10A78727D66}" type="presOf" srcId="{6829DB18-E53A-4827-A101-F960FE0B9B09}" destId="{C65282DF-F35B-4847-80EB-210438E933EE}" srcOrd="0" destOrd="0" presId="urn:microsoft.com/office/officeart/2005/8/layout/process2"/>
    <dgm:cxn modelId="{114CC68B-428D-4EDD-A8B6-B5DA1EEE67B1}" type="presOf" srcId="{111AE707-6B04-4AA4-8AB9-D028C1A46237}" destId="{C41FD354-026C-49AD-AE9D-072AC908D33D}" srcOrd="1" destOrd="0" presId="urn:microsoft.com/office/officeart/2005/8/layout/process2"/>
    <dgm:cxn modelId="{E92DC597-D4F0-4411-A703-E9F892EAFDB6}" type="presOf" srcId="{C5F7AF1B-3522-4920-A6E3-931D0E592482}" destId="{3579B67A-3A6A-4E39-A39E-B8084CF60437}" srcOrd="0" destOrd="0" presId="urn:microsoft.com/office/officeart/2005/8/layout/process2"/>
    <dgm:cxn modelId="{858D3DA4-2288-4510-849E-AE3AB7EA45C6}" type="presOf" srcId="{0313F899-997B-43C4-88FE-F3CC938AF800}" destId="{AA5A0DB1-099D-4F2E-92AE-9A6198426650}" srcOrd="0" destOrd="0" presId="urn:microsoft.com/office/officeart/2005/8/layout/process2"/>
    <dgm:cxn modelId="{6EF5A8AC-7246-4D49-862D-D593A104A2CE}" srcId="{C5F7AF1B-3522-4920-A6E3-931D0E592482}" destId="{53E7F7C6-70EF-4E37-88DA-FE51DB77601E}" srcOrd="1" destOrd="0" parTransId="{E4078E8D-79CB-4621-AFD9-B8921FD43583}" sibTransId="{CE308E06-7849-4AE8-BF3C-6BC0BA783071}"/>
    <dgm:cxn modelId="{1C1E3DB7-B4F2-46F8-A430-72ADD8871CDA}" srcId="{C5F7AF1B-3522-4920-A6E3-931D0E592482}" destId="{C551CCEE-622A-4C28-8D4F-FB0559A1DAA3}" srcOrd="4" destOrd="0" parTransId="{C758E966-8A8B-482F-BF4F-7F5853AEF7D0}" sibTransId="{86BE5375-B462-4376-AAFA-77BC38099E6B}"/>
    <dgm:cxn modelId="{3ADB70B7-8925-442F-9C07-654269E01A24}" type="presOf" srcId="{C551CCEE-622A-4C28-8D4F-FB0559A1DAA3}" destId="{5CAD9F32-E2EE-41E2-B4B8-70FCA4EE7921}" srcOrd="0" destOrd="0" presId="urn:microsoft.com/office/officeart/2005/8/layout/process2"/>
    <dgm:cxn modelId="{0749D1BD-64DB-4C1A-BA32-E986992EB1FE}" type="presOf" srcId="{111AE707-6B04-4AA4-8AB9-D028C1A46237}" destId="{8C256F21-4AF8-4898-B8CA-B993E5ADCDA9}" srcOrd="0" destOrd="0" presId="urn:microsoft.com/office/officeart/2005/8/layout/process2"/>
    <dgm:cxn modelId="{73AB5DC8-FFB5-4B2D-8149-0FD0CA9AA9BE}" type="presOf" srcId="{53E7F7C6-70EF-4E37-88DA-FE51DB77601E}" destId="{9B2DCC8D-113B-4C7A-9989-9056BEF51AB0}" srcOrd="0" destOrd="0" presId="urn:microsoft.com/office/officeart/2005/8/layout/process2"/>
    <dgm:cxn modelId="{4853E7D4-8A3B-4A09-8EC0-FD9EB8CD6A68}" type="presOf" srcId="{CE308E06-7849-4AE8-BF3C-6BC0BA783071}" destId="{E009D924-33F3-4280-995B-555E8F358CEB}" srcOrd="0" destOrd="0" presId="urn:microsoft.com/office/officeart/2005/8/layout/process2"/>
    <dgm:cxn modelId="{296CB3E6-25C2-4DA3-883F-3082BE039703}" type="presOf" srcId="{A4683BE3-F1A3-4F06-A0ED-33A28FB4CADB}" destId="{24336FA3-AAA9-4F0F-B772-F31C0C97C75E}" srcOrd="0" destOrd="0" presId="urn:microsoft.com/office/officeart/2005/8/layout/process2"/>
    <dgm:cxn modelId="{4DA307FD-2025-4F1B-9326-2533BA1A9062}" srcId="{C5F7AF1B-3522-4920-A6E3-931D0E592482}" destId="{A4683BE3-F1A3-4F06-A0ED-33A28FB4CADB}" srcOrd="3" destOrd="0" parTransId="{AE6F4D44-006E-43D4-AC52-5C08103432F0}" sibTransId="{111AE707-6B04-4AA4-8AB9-D028C1A46237}"/>
    <dgm:cxn modelId="{64DEB95E-93D2-4B36-8882-87774484D2D3}" type="presParOf" srcId="{3579B67A-3A6A-4E39-A39E-B8084CF60437}" destId="{C65282DF-F35B-4847-80EB-210438E933EE}" srcOrd="0" destOrd="0" presId="urn:microsoft.com/office/officeart/2005/8/layout/process2"/>
    <dgm:cxn modelId="{FFDD6B91-B2BE-4A1B-974F-04E4CE5A7FF0}" type="presParOf" srcId="{3579B67A-3A6A-4E39-A39E-B8084CF60437}" destId="{E14E0EDD-EC5D-49BC-B5E2-B32289E4515F}" srcOrd="1" destOrd="0" presId="urn:microsoft.com/office/officeart/2005/8/layout/process2"/>
    <dgm:cxn modelId="{56158F35-D913-419C-86FC-8944D0C49087}" type="presParOf" srcId="{E14E0EDD-EC5D-49BC-B5E2-B32289E4515F}" destId="{5894EC35-8EDA-4804-832F-6F0FB094B21D}" srcOrd="0" destOrd="0" presId="urn:microsoft.com/office/officeart/2005/8/layout/process2"/>
    <dgm:cxn modelId="{86109450-E9B7-4C4F-9D1B-BA2F77580851}" type="presParOf" srcId="{3579B67A-3A6A-4E39-A39E-B8084CF60437}" destId="{9B2DCC8D-113B-4C7A-9989-9056BEF51AB0}" srcOrd="2" destOrd="0" presId="urn:microsoft.com/office/officeart/2005/8/layout/process2"/>
    <dgm:cxn modelId="{61B6BE4E-E853-42C0-B0F5-2C875F89B99D}" type="presParOf" srcId="{3579B67A-3A6A-4E39-A39E-B8084CF60437}" destId="{E009D924-33F3-4280-995B-555E8F358CEB}" srcOrd="3" destOrd="0" presId="urn:microsoft.com/office/officeart/2005/8/layout/process2"/>
    <dgm:cxn modelId="{3E56EA52-6ED1-4C24-9C23-AB92C58B1974}" type="presParOf" srcId="{E009D924-33F3-4280-995B-555E8F358CEB}" destId="{064FD845-1D68-42E1-B259-A93D54B64188}" srcOrd="0" destOrd="0" presId="urn:microsoft.com/office/officeart/2005/8/layout/process2"/>
    <dgm:cxn modelId="{442EA5DE-2B8D-4B1E-8BCC-A050A8E01869}" type="presParOf" srcId="{3579B67A-3A6A-4E39-A39E-B8084CF60437}" destId="{F643671D-59A2-49A0-9FD2-FA3BC6DB18E1}" srcOrd="4" destOrd="0" presId="urn:microsoft.com/office/officeart/2005/8/layout/process2"/>
    <dgm:cxn modelId="{BE61E030-5794-4312-9996-A47EF97407C1}" type="presParOf" srcId="{3579B67A-3A6A-4E39-A39E-B8084CF60437}" destId="{AA5A0DB1-099D-4F2E-92AE-9A6198426650}" srcOrd="5" destOrd="0" presId="urn:microsoft.com/office/officeart/2005/8/layout/process2"/>
    <dgm:cxn modelId="{11449713-F5DE-4CF0-A4E1-F0C4889723EE}" type="presParOf" srcId="{AA5A0DB1-099D-4F2E-92AE-9A6198426650}" destId="{2819C211-E2FC-46DC-A321-4AD59F0469D7}" srcOrd="0" destOrd="0" presId="urn:microsoft.com/office/officeart/2005/8/layout/process2"/>
    <dgm:cxn modelId="{BC9A0503-9C9F-40B3-A6C1-E86357A86C12}" type="presParOf" srcId="{3579B67A-3A6A-4E39-A39E-B8084CF60437}" destId="{24336FA3-AAA9-4F0F-B772-F31C0C97C75E}" srcOrd="6" destOrd="0" presId="urn:microsoft.com/office/officeart/2005/8/layout/process2"/>
    <dgm:cxn modelId="{3D861ECD-BE49-4969-B718-B196FEC89DB7}" type="presParOf" srcId="{3579B67A-3A6A-4E39-A39E-B8084CF60437}" destId="{8C256F21-4AF8-4898-B8CA-B993E5ADCDA9}" srcOrd="7" destOrd="0" presId="urn:microsoft.com/office/officeart/2005/8/layout/process2"/>
    <dgm:cxn modelId="{190B5450-DBD6-48AC-BF28-231774D41BE0}" type="presParOf" srcId="{8C256F21-4AF8-4898-B8CA-B993E5ADCDA9}" destId="{C41FD354-026C-49AD-AE9D-072AC908D33D}" srcOrd="0" destOrd="0" presId="urn:microsoft.com/office/officeart/2005/8/layout/process2"/>
    <dgm:cxn modelId="{62F776B9-B3B9-49D8-97A5-6AB2E722417B}" type="presParOf" srcId="{3579B67A-3A6A-4E39-A39E-B8084CF60437}" destId="{5CAD9F32-E2EE-41E2-B4B8-70FCA4EE7921}" srcOrd="8" destOrd="0" presId="urn:microsoft.com/office/officeart/2005/8/layout/process2"/>
    <dgm:cxn modelId="{C02C2B5D-0914-49D2-8E2C-7B4A5D430166}" type="presParOf" srcId="{3579B67A-3A6A-4E39-A39E-B8084CF60437}" destId="{2B893415-D0B8-47C6-B6A2-B698F078F4E5}" srcOrd="9" destOrd="0" presId="urn:microsoft.com/office/officeart/2005/8/layout/process2"/>
    <dgm:cxn modelId="{90B861EA-57E4-4A13-A8FB-B55868A20CA5}" type="presParOf" srcId="{2B893415-D0B8-47C6-B6A2-B698F078F4E5}" destId="{3E23DE7B-BA3B-4332-9AA7-4D07FD7E5F54}" srcOrd="0" destOrd="0" presId="urn:microsoft.com/office/officeart/2005/8/layout/process2"/>
    <dgm:cxn modelId="{61FAF258-99C5-47F3-AD46-A8F8E379A9EA}" type="presParOf" srcId="{3579B67A-3A6A-4E39-A39E-B8084CF60437}" destId="{7DFE4BBB-46B9-4C58-B6BC-1148C3CEA173}"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F153C4-A561-469D-8A67-B9D303710BE8}" type="doc">
      <dgm:prSet loTypeId="urn:microsoft.com/office/officeart/2005/8/layout/process2" loCatId="process" qsTypeId="urn:microsoft.com/office/officeart/2005/8/quickstyle/simple1" qsCatId="simple" csTypeId="urn:microsoft.com/office/officeart/2005/8/colors/colorful5" csCatId="colorful" phldr="1"/>
      <dgm:spPr/>
    </dgm:pt>
    <dgm:pt modelId="{917339EA-E5AA-41EF-A6A9-301F7A357DBA}">
      <dgm:prSet phldrT="[Text]" custT="1"/>
      <dgm:spPr/>
      <dgm:t>
        <a:bodyPr/>
        <a:lstStyle/>
        <a:p>
          <a:r>
            <a:rPr lang="en-IN" sz="1800" b="0" i="0" dirty="0">
              <a:latin typeface="Times New Roman" panose="02020603050405020304" pitchFamily="18" charset="0"/>
              <a:cs typeface="Times New Roman" panose="02020603050405020304" pitchFamily="18" charset="0"/>
            </a:rPr>
            <a:t>Import the necessary libraries </a:t>
          </a:r>
          <a:endParaRPr lang="en-IN" sz="1800" dirty="0">
            <a:latin typeface="Times New Roman" panose="02020603050405020304" pitchFamily="18" charset="0"/>
            <a:cs typeface="Times New Roman" panose="02020603050405020304" pitchFamily="18" charset="0"/>
          </a:endParaRPr>
        </a:p>
      </dgm:t>
    </dgm:pt>
    <dgm:pt modelId="{219A1768-70B2-414E-8296-AD99B5C55384}" type="parTrans" cxnId="{F8CAA78A-B85F-44DB-91AD-47E829FA1680}">
      <dgm:prSet/>
      <dgm:spPr/>
      <dgm:t>
        <a:bodyPr/>
        <a:lstStyle/>
        <a:p>
          <a:endParaRPr lang="en-IN"/>
        </a:p>
      </dgm:t>
    </dgm:pt>
    <dgm:pt modelId="{7C76ED35-4D5A-45A9-90FE-FB07C3F002DD}" type="sibTrans" cxnId="{F8CAA78A-B85F-44DB-91AD-47E829FA1680}">
      <dgm:prSet/>
      <dgm:spPr/>
      <dgm:t>
        <a:bodyPr/>
        <a:lstStyle/>
        <a:p>
          <a:endParaRPr lang="en-IN"/>
        </a:p>
      </dgm:t>
    </dgm:pt>
    <dgm:pt modelId="{7FEA989F-E39F-4909-8338-2410641EF357}">
      <dgm:prSet phldrT="[Text]" custT="1"/>
      <dgm:spPr/>
      <dgm:t>
        <a:bodyPr/>
        <a:lstStyle/>
        <a:p>
          <a:r>
            <a:rPr lang="en-US" sz="1800" b="0" i="0" dirty="0">
              <a:latin typeface="Times New Roman" panose="02020603050405020304" pitchFamily="18" charset="0"/>
              <a:cs typeface="Times New Roman" panose="02020603050405020304" pitchFamily="18" charset="0"/>
            </a:rPr>
            <a:t>Send a GET request to Falcon 9 Launch Wiki URL</a:t>
          </a:r>
          <a:endParaRPr lang="en-IN" sz="1800" dirty="0">
            <a:latin typeface="Times New Roman" panose="02020603050405020304" pitchFamily="18" charset="0"/>
            <a:cs typeface="Times New Roman" panose="02020603050405020304" pitchFamily="18" charset="0"/>
          </a:endParaRPr>
        </a:p>
      </dgm:t>
    </dgm:pt>
    <dgm:pt modelId="{49EB67C8-4184-4139-9B7D-B0AB65155C56}" type="parTrans" cxnId="{E914F4C2-86EF-4060-8B59-ACCBCC78BFF7}">
      <dgm:prSet/>
      <dgm:spPr/>
      <dgm:t>
        <a:bodyPr/>
        <a:lstStyle/>
        <a:p>
          <a:endParaRPr lang="en-IN"/>
        </a:p>
      </dgm:t>
    </dgm:pt>
    <dgm:pt modelId="{2CB7D445-A2EB-4056-A889-FA6FB1E6EBDE}" type="sibTrans" cxnId="{E914F4C2-86EF-4060-8B59-ACCBCC78BFF7}">
      <dgm:prSet/>
      <dgm:spPr/>
      <dgm:t>
        <a:bodyPr/>
        <a:lstStyle/>
        <a:p>
          <a:endParaRPr lang="en-IN"/>
        </a:p>
      </dgm:t>
    </dgm:pt>
    <dgm:pt modelId="{D73E211F-D255-4712-8825-E8C175CA4CD2}">
      <dgm:prSet phldrT="[Text]" custT="1"/>
      <dgm:spPr/>
      <dgm:t>
        <a:bodyPr/>
        <a:lstStyle/>
        <a:p>
          <a:r>
            <a:rPr lang="en-US" sz="1800" b="0" i="0" dirty="0">
              <a:latin typeface="Times New Roman" panose="02020603050405020304" pitchFamily="18" charset="0"/>
              <a:cs typeface="Times New Roman" panose="02020603050405020304" pitchFamily="18" charset="0"/>
            </a:rPr>
            <a:t>Create a </a:t>
          </a:r>
          <a:r>
            <a:rPr lang="en-US" sz="1800" b="0" i="0" dirty="0" err="1">
              <a:latin typeface="Times New Roman" panose="02020603050405020304" pitchFamily="18" charset="0"/>
              <a:cs typeface="Times New Roman" panose="02020603050405020304" pitchFamily="18" charset="0"/>
            </a:rPr>
            <a:t>BeautifulSoup</a:t>
          </a:r>
          <a:r>
            <a:rPr lang="en-US" sz="1800" b="0" i="0" dirty="0">
              <a:latin typeface="Times New Roman" panose="02020603050405020304" pitchFamily="18" charset="0"/>
              <a:cs typeface="Times New Roman" panose="02020603050405020304" pitchFamily="18" charset="0"/>
            </a:rPr>
            <a:t> object from HTML response</a:t>
          </a:r>
          <a:endParaRPr lang="en-IN" sz="1800" dirty="0">
            <a:latin typeface="Times New Roman" panose="02020603050405020304" pitchFamily="18" charset="0"/>
            <a:cs typeface="Times New Roman" panose="02020603050405020304" pitchFamily="18" charset="0"/>
          </a:endParaRPr>
        </a:p>
      </dgm:t>
    </dgm:pt>
    <dgm:pt modelId="{0BA9C02F-22AC-4387-9607-4451441A5083}" type="parTrans" cxnId="{1ECFC3C7-A936-415B-B249-E74EBA90CC0C}">
      <dgm:prSet/>
      <dgm:spPr/>
      <dgm:t>
        <a:bodyPr/>
        <a:lstStyle/>
        <a:p>
          <a:endParaRPr lang="en-IN"/>
        </a:p>
      </dgm:t>
    </dgm:pt>
    <dgm:pt modelId="{18E857F1-3791-473C-8687-8FBD6430A232}" type="sibTrans" cxnId="{1ECFC3C7-A936-415B-B249-E74EBA90CC0C}">
      <dgm:prSet/>
      <dgm:spPr/>
      <dgm:t>
        <a:bodyPr/>
        <a:lstStyle/>
        <a:p>
          <a:endParaRPr lang="en-IN"/>
        </a:p>
      </dgm:t>
    </dgm:pt>
    <dgm:pt modelId="{580484A9-7550-4625-8701-5E60D6C4E702}">
      <dgm:prSet phldrT="[Text]" custT="1"/>
      <dgm:spPr/>
      <dgm:t>
        <a:bodyPr/>
        <a:lstStyle/>
        <a:p>
          <a:r>
            <a:rPr lang="en-US" sz="1800" b="0" i="0" dirty="0">
              <a:latin typeface="Times New Roman" panose="02020603050405020304" pitchFamily="18" charset="0"/>
              <a:cs typeface="Times New Roman" panose="02020603050405020304" pitchFamily="18" charset="0"/>
            </a:rPr>
            <a:t>Extract all column/variable names from the HTML table header</a:t>
          </a:r>
          <a:endParaRPr lang="en-IN" sz="1800" dirty="0">
            <a:latin typeface="Times New Roman" panose="02020603050405020304" pitchFamily="18" charset="0"/>
            <a:cs typeface="Times New Roman" panose="02020603050405020304" pitchFamily="18" charset="0"/>
          </a:endParaRPr>
        </a:p>
      </dgm:t>
    </dgm:pt>
    <dgm:pt modelId="{5A07CC52-C535-492B-BB45-73F2E75C02CC}" type="parTrans" cxnId="{95CFD3A4-83E6-494C-9B20-B024C94071B6}">
      <dgm:prSet/>
      <dgm:spPr/>
      <dgm:t>
        <a:bodyPr/>
        <a:lstStyle/>
        <a:p>
          <a:endParaRPr lang="en-IN"/>
        </a:p>
      </dgm:t>
    </dgm:pt>
    <dgm:pt modelId="{FF9A0751-C972-4366-AA9F-46C5363A36FE}" type="sibTrans" cxnId="{95CFD3A4-83E6-494C-9B20-B024C94071B6}">
      <dgm:prSet/>
      <dgm:spPr/>
      <dgm:t>
        <a:bodyPr/>
        <a:lstStyle/>
        <a:p>
          <a:endParaRPr lang="en-IN"/>
        </a:p>
      </dgm:t>
    </dgm:pt>
    <dgm:pt modelId="{506D3332-3499-4707-8D75-BE44B79F95BE}">
      <dgm:prSet phldrT="[Text]" custT="1"/>
      <dgm:spPr/>
      <dgm:t>
        <a:bodyPr/>
        <a:lstStyle/>
        <a:p>
          <a:r>
            <a:rPr lang="en-US" sz="1800" b="0" i="0" dirty="0">
              <a:latin typeface="Times New Roman" panose="02020603050405020304" pitchFamily="18" charset="0"/>
              <a:cs typeface="Times New Roman" panose="02020603050405020304" pitchFamily="18" charset="0"/>
            </a:rPr>
            <a:t>Create an empty dictionary (</a:t>
          </a:r>
          <a:r>
            <a:rPr lang="en-US" sz="1800" b="0" i="0" dirty="0" err="1">
              <a:latin typeface="Times New Roman" panose="02020603050405020304" pitchFamily="18" charset="0"/>
              <a:cs typeface="Times New Roman" panose="02020603050405020304" pitchFamily="18" charset="0"/>
            </a:rPr>
            <a:t>launch_dict</a:t>
          </a:r>
          <a:r>
            <a:rPr lang="en-US" sz="1800" b="0" i="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dgm:t>
    </dgm:pt>
    <dgm:pt modelId="{3FBE92EE-CD2D-4B91-B3AC-9C1F843B10FA}" type="parTrans" cxnId="{19BA6A96-5CE9-4762-8B6E-826556EF6549}">
      <dgm:prSet/>
      <dgm:spPr/>
      <dgm:t>
        <a:bodyPr/>
        <a:lstStyle/>
        <a:p>
          <a:endParaRPr lang="en-IN"/>
        </a:p>
      </dgm:t>
    </dgm:pt>
    <dgm:pt modelId="{A7831495-C357-475A-8C55-8A034D08DE39}" type="sibTrans" cxnId="{19BA6A96-5CE9-4762-8B6E-826556EF6549}">
      <dgm:prSet/>
      <dgm:spPr/>
      <dgm:t>
        <a:bodyPr/>
        <a:lstStyle/>
        <a:p>
          <a:endParaRPr lang="en-IN"/>
        </a:p>
      </dgm:t>
    </dgm:pt>
    <dgm:pt modelId="{919162AE-AEE1-4711-B3C5-BD54E6E046AC}">
      <dgm:prSet phldrT="[Text]" custT="1"/>
      <dgm:spPr/>
      <dgm:t>
        <a:bodyPr/>
        <a:lstStyle/>
        <a:p>
          <a:r>
            <a:rPr lang="en-US" sz="1800" b="0" i="0">
              <a:latin typeface="Times New Roman" panose="02020603050405020304" pitchFamily="18" charset="0"/>
              <a:cs typeface="Times New Roman" panose="02020603050405020304" pitchFamily="18" charset="0"/>
            </a:rPr>
            <a:t>Parse the launch HTML tables and fill in launch_dict</a:t>
          </a:r>
          <a:endParaRPr lang="en-IN" sz="1800" dirty="0">
            <a:latin typeface="Times New Roman" panose="02020603050405020304" pitchFamily="18" charset="0"/>
            <a:cs typeface="Times New Roman" panose="02020603050405020304" pitchFamily="18" charset="0"/>
          </a:endParaRPr>
        </a:p>
      </dgm:t>
    </dgm:pt>
    <dgm:pt modelId="{90CC48FD-5DD2-4DFA-9867-8680D02E3978}" type="parTrans" cxnId="{AA94AE6B-903B-4612-9186-44ED3215CE65}">
      <dgm:prSet/>
      <dgm:spPr/>
      <dgm:t>
        <a:bodyPr/>
        <a:lstStyle/>
        <a:p>
          <a:endParaRPr lang="en-IN"/>
        </a:p>
      </dgm:t>
    </dgm:pt>
    <dgm:pt modelId="{3C574A80-D972-4B58-888C-5043AF61423B}" type="sibTrans" cxnId="{AA94AE6B-903B-4612-9186-44ED3215CE65}">
      <dgm:prSet/>
      <dgm:spPr/>
      <dgm:t>
        <a:bodyPr/>
        <a:lstStyle/>
        <a:p>
          <a:endParaRPr lang="en-IN"/>
        </a:p>
      </dgm:t>
    </dgm:pt>
    <dgm:pt modelId="{A5099311-BEE1-4275-B6F7-F80E10E0B686}">
      <dgm:prSet phldrT="[Text]" custT="1"/>
      <dgm:spPr/>
      <dgm:t>
        <a:bodyPr/>
        <a:lstStyle/>
        <a:p>
          <a:r>
            <a:rPr lang="en-US" sz="1800" b="0" i="0" dirty="0">
              <a:latin typeface="Times New Roman" panose="02020603050405020304" pitchFamily="18" charset="0"/>
              <a:cs typeface="Times New Roman" panose="02020603050405020304" pitchFamily="18" charset="0"/>
            </a:rPr>
            <a:t>Create a Pandas </a:t>
          </a:r>
          <a:r>
            <a:rPr lang="en-US" sz="1800" b="0" i="0" dirty="0" err="1">
              <a:latin typeface="Times New Roman" panose="02020603050405020304" pitchFamily="18" charset="0"/>
              <a:cs typeface="Times New Roman" panose="02020603050405020304" pitchFamily="18" charset="0"/>
            </a:rPr>
            <a:t>DataFrame</a:t>
          </a:r>
          <a:r>
            <a:rPr lang="en-US" sz="1800" b="0" i="0" dirty="0">
              <a:latin typeface="Times New Roman" panose="02020603050405020304" pitchFamily="18" charset="0"/>
              <a:cs typeface="Times New Roman" panose="02020603050405020304" pitchFamily="18" charset="0"/>
            </a:rPr>
            <a:t> from </a:t>
          </a:r>
          <a:r>
            <a:rPr lang="en-US" sz="1800" b="0" i="0" dirty="0" err="1">
              <a:latin typeface="Times New Roman" panose="02020603050405020304" pitchFamily="18" charset="0"/>
              <a:cs typeface="Times New Roman" panose="02020603050405020304" pitchFamily="18" charset="0"/>
            </a:rPr>
            <a:t>launch_dict</a:t>
          </a:r>
          <a:r>
            <a:rPr lang="en-US" sz="1800" b="0" i="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dgm:t>
    </dgm:pt>
    <dgm:pt modelId="{9FCDDEFE-2EFD-4772-BE05-5D4AAC536C46}" type="parTrans" cxnId="{00C62B09-12E2-4F2B-9F03-DBAA832254E3}">
      <dgm:prSet/>
      <dgm:spPr/>
      <dgm:t>
        <a:bodyPr/>
        <a:lstStyle/>
        <a:p>
          <a:endParaRPr lang="en-IN"/>
        </a:p>
      </dgm:t>
    </dgm:pt>
    <dgm:pt modelId="{D25931AD-C1FD-404C-91DD-01AD8DADAC4B}" type="sibTrans" cxnId="{00C62B09-12E2-4F2B-9F03-DBAA832254E3}">
      <dgm:prSet/>
      <dgm:spPr/>
      <dgm:t>
        <a:bodyPr/>
        <a:lstStyle/>
        <a:p>
          <a:endParaRPr lang="en-IN"/>
        </a:p>
      </dgm:t>
    </dgm:pt>
    <dgm:pt modelId="{82E017FA-F87A-4EE2-883B-8CBB9096A9AD}">
      <dgm:prSet phldrT="[Text]" custT="1"/>
      <dgm:spPr/>
      <dgm:t>
        <a:bodyPr/>
        <a:lstStyle/>
        <a:p>
          <a:r>
            <a:rPr lang="en-US" sz="1800" b="0" i="0" dirty="0">
              <a:latin typeface="Times New Roman" panose="02020603050405020304" pitchFamily="18" charset="0"/>
              <a:cs typeface="Times New Roman" panose="02020603050405020304" pitchFamily="18" charset="0"/>
            </a:rPr>
            <a:t>Export the </a:t>
          </a:r>
          <a:r>
            <a:rPr lang="en-US" sz="1800" b="0" i="0" dirty="0" err="1">
              <a:latin typeface="Times New Roman" panose="02020603050405020304" pitchFamily="18" charset="0"/>
              <a:cs typeface="Times New Roman" panose="02020603050405020304" pitchFamily="18" charset="0"/>
            </a:rPr>
            <a:t>DataFrame</a:t>
          </a:r>
          <a:r>
            <a:rPr lang="en-US" sz="1800" b="0" i="0" dirty="0">
              <a:latin typeface="Times New Roman" panose="02020603050405020304" pitchFamily="18" charset="0"/>
              <a:cs typeface="Times New Roman" panose="02020603050405020304" pitchFamily="18" charset="0"/>
            </a:rPr>
            <a:t> to a CSV file</a:t>
          </a:r>
          <a:endParaRPr lang="en-IN" sz="1800" dirty="0">
            <a:latin typeface="Times New Roman" panose="02020603050405020304" pitchFamily="18" charset="0"/>
            <a:cs typeface="Times New Roman" panose="02020603050405020304" pitchFamily="18" charset="0"/>
          </a:endParaRPr>
        </a:p>
      </dgm:t>
    </dgm:pt>
    <dgm:pt modelId="{2E51322E-929C-4A52-BA1C-C0E51E1A4A4C}" type="parTrans" cxnId="{9CBDB41D-A82A-43E3-8702-23F1FA884EE9}">
      <dgm:prSet/>
      <dgm:spPr/>
      <dgm:t>
        <a:bodyPr/>
        <a:lstStyle/>
        <a:p>
          <a:endParaRPr lang="en-IN"/>
        </a:p>
      </dgm:t>
    </dgm:pt>
    <dgm:pt modelId="{48845498-0CCB-466A-95C9-28FD66DCC5C7}" type="sibTrans" cxnId="{9CBDB41D-A82A-43E3-8702-23F1FA884EE9}">
      <dgm:prSet/>
      <dgm:spPr/>
      <dgm:t>
        <a:bodyPr/>
        <a:lstStyle/>
        <a:p>
          <a:endParaRPr lang="en-IN"/>
        </a:p>
      </dgm:t>
    </dgm:pt>
    <dgm:pt modelId="{356479CC-8655-47CE-9FF0-D58ED9B50177}" type="pres">
      <dgm:prSet presAssocID="{31F153C4-A561-469D-8A67-B9D303710BE8}" presName="linearFlow" presStyleCnt="0">
        <dgm:presLayoutVars>
          <dgm:resizeHandles val="exact"/>
        </dgm:presLayoutVars>
      </dgm:prSet>
      <dgm:spPr/>
    </dgm:pt>
    <dgm:pt modelId="{5EBE6D12-CFE3-464B-B563-3A9CEB9B85CA}" type="pres">
      <dgm:prSet presAssocID="{917339EA-E5AA-41EF-A6A9-301F7A357DBA}" presName="node" presStyleLbl="node1" presStyleIdx="0" presStyleCnt="8" custScaleX="487799">
        <dgm:presLayoutVars>
          <dgm:bulletEnabled val="1"/>
        </dgm:presLayoutVars>
      </dgm:prSet>
      <dgm:spPr/>
    </dgm:pt>
    <dgm:pt modelId="{8E2C1E30-615D-4F79-9FAC-0EF7E60C21B0}" type="pres">
      <dgm:prSet presAssocID="{7C76ED35-4D5A-45A9-90FE-FB07C3F002DD}" presName="sibTrans" presStyleLbl="sibTrans2D1" presStyleIdx="0" presStyleCnt="7"/>
      <dgm:spPr/>
    </dgm:pt>
    <dgm:pt modelId="{74C513FA-47F0-4510-A0E4-3DAF62546F94}" type="pres">
      <dgm:prSet presAssocID="{7C76ED35-4D5A-45A9-90FE-FB07C3F002DD}" presName="connectorText" presStyleLbl="sibTrans2D1" presStyleIdx="0" presStyleCnt="7"/>
      <dgm:spPr/>
    </dgm:pt>
    <dgm:pt modelId="{61C9DDC1-497D-4BCF-99ED-D4C4C5A2B81A}" type="pres">
      <dgm:prSet presAssocID="{7FEA989F-E39F-4909-8338-2410641EF357}" presName="node" presStyleLbl="node1" presStyleIdx="1" presStyleCnt="8" custScaleX="487799">
        <dgm:presLayoutVars>
          <dgm:bulletEnabled val="1"/>
        </dgm:presLayoutVars>
      </dgm:prSet>
      <dgm:spPr/>
    </dgm:pt>
    <dgm:pt modelId="{5FF10901-1FE8-4B9E-AB9D-589FD79B8B31}" type="pres">
      <dgm:prSet presAssocID="{2CB7D445-A2EB-4056-A889-FA6FB1E6EBDE}" presName="sibTrans" presStyleLbl="sibTrans2D1" presStyleIdx="1" presStyleCnt="7"/>
      <dgm:spPr/>
    </dgm:pt>
    <dgm:pt modelId="{53016527-C82F-4620-948F-6FA3D73DFAFC}" type="pres">
      <dgm:prSet presAssocID="{2CB7D445-A2EB-4056-A889-FA6FB1E6EBDE}" presName="connectorText" presStyleLbl="sibTrans2D1" presStyleIdx="1" presStyleCnt="7"/>
      <dgm:spPr/>
    </dgm:pt>
    <dgm:pt modelId="{1FE4E7B3-3DF7-4F5B-B415-F04D2A5B0820}" type="pres">
      <dgm:prSet presAssocID="{D73E211F-D255-4712-8825-E8C175CA4CD2}" presName="node" presStyleLbl="node1" presStyleIdx="2" presStyleCnt="8" custScaleX="487799">
        <dgm:presLayoutVars>
          <dgm:bulletEnabled val="1"/>
        </dgm:presLayoutVars>
      </dgm:prSet>
      <dgm:spPr/>
    </dgm:pt>
    <dgm:pt modelId="{3F0D8F04-51EF-47BC-9E32-0C205DAA0B2A}" type="pres">
      <dgm:prSet presAssocID="{18E857F1-3791-473C-8687-8FBD6430A232}" presName="sibTrans" presStyleLbl="sibTrans2D1" presStyleIdx="2" presStyleCnt="7"/>
      <dgm:spPr/>
    </dgm:pt>
    <dgm:pt modelId="{8671EF32-005E-4486-861F-7E1F7E72B71A}" type="pres">
      <dgm:prSet presAssocID="{18E857F1-3791-473C-8687-8FBD6430A232}" presName="connectorText" presStyleLbl="sibTrans2D1" presStyleIdx="2" presStyleCnt="7"/>
      <dgm:spPr/>
    </dgm:pt>
    <dgm:pt modelId="{709E1C8E-A406-442D-9502-6E4791250BFC}" type="pres">
      <dgm:prSet presAssocID="{580484A9-7550-4625-8701-5E60D6C4E702}" presName="node" presStyleLbl="node1" presStyleIdx="3" presStyleCnt="8" custScaleX="487799">
        <dgm:presLayoutVars>
          <dgm:bulletEnabled val="1"/>
        </dgm:presLayoutVars>
      </dgm:prSet>
      <dgm:spPr/>
    </dgm:pt>
    <dgm:pt modelId="{BEF505E3-D674-44C7-8DBC-64291784DA76}" type="pres">
      <dgm:prSet presAssocID="{FF9A0751-C972-4366-AA9F-46C5363A36FE}" presName="sibTrans" presStyleLbl="sibTrans2D1" presStyleIdx="3" presStyleCnt="7"/>
      <dgm:spPr/>
    </dgm:pt>
    <dgm:pt modelId="{08EAE42A-6327-41DF-9356-17149A161B11}" type="pres">
      <dgm:prSet presAssocID="{FF9A0751-C972-4366-AA9F-46C5363A36FE}" presName="connectorText" presStyleLbl="sibTrans2D1" presStyleIdx="3" presStyleCnt="7"/>
      <dgm:spPr/>
    </dgm:pt>
    <dgm:pt modelId="{C5FCB034-B834-4BB6-814F-2FA1A717AF47}" type="pres">
      <dgm:prSet presAssocID="{506D3332-3499-4707-8D75-BE44B79F95BE}" presName="node" presStyleLbl="node1" presStyleIdx="4" presStyleCnt="8" custScaleX="487799">
        <dgm:presLayoutVars>
          <dgm:bulletEnabled val="1"/>
        </dgm:presLayoutVars>
      </dgm:prSet>
      <dgm:spPr/>
    </dgm:pt>
    <dgm:pt modelId="{29F8595E-F31B-4F6B-815A-83DE1E129780}" type="pres">
      <dgm:prSet presAssocID="{A7831495-C357-475A-8C55-8A034D08DE39}" presName="sibTrans" presStyleLbl="sibTrans2D1" presStyleIdx="4" presStyleCnt="7"/>
      <dgm:spPr/>
    </dgm:pt>
    <dgm:pt modelId="{9DEA9CD7-1C8D-4911-A960-1C82E641D9E8}" type="pres">
      <dgm:prSet presAssocID="{A7831495-C357-475A-8C55-8A034D08DE39}" presName="connectorText" presStyleLbl="sibTrans2D1" presStyleIdx="4" presStyleCnt="7"/>
      <dgm:spPr/>
    </dgm:pt>
    <dgm:pt modelId="{650E91C7-E952-4C26-A3F8-92CBBF6A186E}" type="pres">
      <dgm:prSet presAssocID="{919162AE-AEE1-4711-B3C5-BD54E6E046AC}" presName="node" presStyleLbl="node1" presStyleIdx="5" presStyleCnt="8" custScaleX="487799">
        <dgm:presLayoutVars>
          <dgm:bulletEnabled val="1"/>
        </dgm:presLayoutVars>
      </dgm:prSet>
      <dgm:spPr/>
    </dgm:pt>
    <dgm:pt modelId="{2BFDBBF2-328D-4A69-9CD2-D032284A8ECA}" type="pres">
      <dgm:prSet presAssocID="{3C574A80-D972-4B58-888C-5043AF61423B}" presName="sibTrans" presStyleLbl="sibTrans2D1" presStyleIdx="5" presStyleCnt="7"/>
      <dgm:spPr/>
    </dgm:pt>
    <dgm:pt modelId="{6B957AE1-83C4-4328-A8C9-26EA22A60C3C}" type="pres">
      <dgm:prSet presAssocID="{3C574A80-D972-4B58-888C-5043AF61423B}" presName="connectorText" presStyleLbl="sibTrans2D1" presStyleIdx="5" presStyleCnt="7"/>
      <dgm:spPr/>
    </dgm:pt>
    <dgm:pt modelId="{3A3255B3-7A65-45B4-A70E-05B37318E9EE}" type="pres">
      <dgm:prSet presAssocID="{A5099311-BEE1-4275-B6F7-F80E10E0B686}" presName="node" presStyleLbl="node1" presStyleIdx="6" presStyleCnt="8" custScaleX="487799">
        <dgm:presLayoutVars>
          <dgm:bulletEnabled val="1"/>
        </dgm:presLayoutVars>
      </dgm:prSet>
      <dgm:spPr/>
    </dgm:pt>
    <dgm:pt modelId="{748DF171-6984-4B86-8A65-9331EC4DD48B}" type="pres">
      <dgm:prSet presAssocID="{D25931AD-C1FD-404C-91DD-01AD8DADAC4B}" presName="sibTrans" presStyleLbl="sibTrans2D1" presStyleIdx="6" presStyleCnt="7"/>
      <dgm:spPr/>
    </dgm:pt>
    <dgm:pt modelId="{BC80A3F8-D6BD-4745-A147-C26E73FB24D4}" type="pres">
      <dgm:prSet presAssocID="{D25931AD-C1FD-404C-91DD-01AD8DADAC4B}" presName="connectorText" presStyleLbl="sibTrans2D1" presStyleIdx="6" presStyleCnt="7"/>
      <dgm:spPr/>
    </dgm:pt>
    <dgm:pt modelId="{BF099952-6DBF-4320-9FEA-55960B51A59D}" type="pres">
      <dgm:prSet presAssocID="{82E017FA-F87A-4EE2-883B-8CBB9096A9AD}" presName="node" presStyleLbl="node1" presStyleIdx="7" presStyleCnt="8" custScaleX="487799">
        <dgm:presLayoutVars>
          <dgm:bulletEnabled val="1"/>
        </dgm:presLayoutVars>
      </dgm:prSet>
      <dgm:spPr/>
    </dgm:pt>
  </dgm:ptLst>
  <dgm:cxnLst>
    <dgm:cxn modelId="{00C62B09-12E2-4F2B-9F03-DBAA832254E3}" srcId="{31F153C4-A561-469D-8A67-B9D303710BE8}" destId="{A5099311-BEE1-4275-B6F7-F80E10E0B686}" srcOrd="6" destOrd="0" parTransId="{9FCDDEFE-2EFD-4772-BE05-5D4AAC536C46}" sibTransId="{D25931AD-C1FD-404C-91DD-01AD8DADAC4B}"/>
    <dgm:cxn modelId="{AE63D50C-88F6-43CC-B0DB-13E0A5F46D87}" type="presOf" srcId="{919162AE-AEE1-4711-B3C5-BD54E6E046AC}" destId="{650E91C7-E952-4C26-A3F8-92CBBF6A186E}" srcOrd="0" destOrd="0" presId="urn:microsoft.com/office/officeart/2005/8/layout/process2"/>
    <dgm:cxn modelId="{89539617-4C57-4DE3-9111-276D93F1A22B}" type="presOf" srcId="{18E857F1-3791-473C-8687-8FBD6430A232}" destId="{3F0D8F04-51EF-47BC-9E32-0C205DAA0B2A}" srcOrd="0" destOrd="0" presId="urn:microsoft.com/office/officeart/2005/8/layout/process2"/>
    <dgm:cxn modelId="{7C8DC41B-E96A-4E3F-8CE5-419B739569DA}" type="presOf" srcId="{82E017FA-F87A-4EE2-883B-8CBB9096A9AD}" destId="{BF099952-6DBF-4320-9FEA-55960B51A59D}" srcOrd="0" destOrd="0" presId="urn:microsoft.com/office/officeart/2005/8/layout/process2"/>
    <dgm:cxn modelId="{9CBDB41D-A82A-43E3-8702-23F1FA884EE9}" srcId="{31F153C4-A561-469D-8A67-B9D303710BE8}" destId="{82E017FA-F87A-4EE2-883B-8CBB9096A9AD}" srcOrd="7" destOrd="0" parTransId="{2E51322E-929C-4A52-BA1C-C0E51E1A4A4C}" sibTransId="{48845498-0CCB-466A-95C9-28FD66DCC5C7}"/>
    <dgm:cxn modelId="{6E199423-5A69-4600-8D27-4A145FEA5D19}" type="presOf" srcId="{2CB7D445-A2EB-4056-A889-FA6FB1E6EBDE}" destId="{5FF10901-1FE8-4B9E-AB9D-589FD79B8B31}" srcOrd="0" destOrd="0" presId="urn:microsoft.com/office/officeart/2005/8/layout/process2"/>
    <dgm:cxn modelId="{5218ED24-A39C-43E8-9113-4992934CD1D4}" type="presOf" srcId="{580484A9-7550-4625-8701-5E60D6C4E702}" destId="{709E1C8E-A406-442D-9502-6E4791250BFC}" srcOrd="0" destOrd="0" presId="urn:microsoft.com/office/officeart/2005/8/layout/process2"/>
    <dgm:cxn modelId="{ABC4B827-A983-4F8D-8D43-3C0FA64AFF8D}" type="presOf" srcId="{D73E211F-D255-4712-8825-E8C175CA4CD2}" destId="{1FE4E7B3-3DF7-4F5B-B415-F04D2A5B0820}" srcOrd="0" destOrd="0" presId="urn:microsoft.com/office/officeart/2005/8/layout/process2"/>
    <dgm:cxn modelId="{7ECCE337-7ABC-49D7-BFF7-4543C1DF2268}" type="presOf" srcId="{A5099311-BEE1-4275-B6F7-F80E10E0B686}" destId="{3A3255B3-7A65-45B4-A70E-05B37318E9EE}" srcOrd="0" destOrd="0" presId="urn:microsoft.com/office/officeart/2005/8/layout/process2"/>
    <dgm:cxn modelId="{6F5B513D-658D-4248-8659-6309DA8180DD}" type="presOf" srcId="{7C76ED35-4D5A-45A9-90FE-FB07C3F002DD}" destId="{74C513FA-47F0-4510-A0E4-3DAF62546F94}" srcOrd="1" destOrd="0" presId="urn:microsoft.com/office/officeart/2005/8/layout/process2"/>
    <dgm:cxn modelId="{BB10CF5D-862F-4DF0-9DB3-2EFD8AEA0864}" type="presOf" srcId="{3C574A80-D972-4B58-888C-5043AF61423B}" destId="{2BFDBBF2-328D-4A69-9CD2-D032284A8ECA}" srcOrd="0" destOrd="0" presId="urn:microsoft.com/office/officeart/2005/8/layout/process2"/>
    <dgm:cxn modelId="{40ACC647-76B3-4415-AE22-AF4BCEB4EE9E}" type="presOf" srcId="{7FEA989F-E39F-4909-8338-2410641EF357}" destId="{61C9DDC1-497D-4BCF-99ED-D4C4C5A2B81A}" srcOrd="0" destOrd="0" presId="urn:microsoft.com/office/officeart/2005/8/layout/process2"/>
    <dgm:cxn modelId="{AA94AE6B-903B-4612-9186-44ED3215CE65}" srcId="{31F153C4-A561-469D-8A67-B9D303710BE8}" destId="{919162AE-AEE1-4711-B3C5-BD54E6E046AC}" srcOrd="5" destOrd="0" parTransId="{90CC48FD-5DD2-4DFA-9867-8680D02E3978}" sibTransId="{3C574A80-D972-4B58-888C-5043AF61423B}"/>
    <dgm:cxn modelId="{4E81D77D-3FBA-4B7A-B9E2-564E14FF066C}" type="presOf" srcId="{A7831495-C357-475A-8C55-8A034D08DE39}" destId="{9DEA9CD7-1C8D-4911-A960-1C82E641D9E8}" srcOrd="1" destOrd="0" presId="urn:microsoft.com/office/officeart/2005/8/layout/process2"/>
    <dgm:cxn modelId="{F8CAA78A-B85F-44DB-91AD-47E829FA1680}" srcId="{31F153C4-A561-469D-8A67-B9D303710BE8}" destId="{917339EA-E5AA-41EF-A6A9-301F7A357DBA}" srcOrd="0" destOrd="0" parTransId="{219A1768-70B2-414E-8296-AD99B5C55384}" sibTransId="{7C76ED35-4D5A-45A9-90FE-FB07C3F002DD}"/>
    <dgm:cxn modelId="{887B1D8F-8C68-47D1-8DDD-171E5B487651}" type="presOf" srcId="{917339EA-E5AA-41EF-A6A9-301F7A357DBA}" destId="{5EBE6D12-CFE3-464B-B563-3A9CEB9B85CA}" srcOrd="0" destOrd="0" presId="urn:microsoft.com/office/officeart/2005/8/layout/process2"/>
    <dgm:cxn modelId="{B51CD895-76D2-466D-9255-88677702E70D}" type="presOf" srcId="{D25931AD-C1FD-404C-91DD-01AD8DADAC4B}" destId="{BC80A3F8-D6BD-4745-A147-C26E73FB24D4}" srcOrd="1" destOrd="0" presId="urn:microsoft.com/office/officeart/2005/8/layout/process2"/>
    <dgm:cxn modelId="{19BA6A96-5CE9-4762-8B6E-826556EF6549}" srcId="{31F153C4-A561-469D-8A67-B9D303710BE8}" destId="{506D3332-3499-4707-8D75-BE44B79F95BE}" srcOrd="4" destOrd="0" parTransId="{3FBE92EE-CD2D-4B91-B3AC-9C1F843B10FA}" sibTransId="{A7831495-C357-475A-8C55-8A034D08DE39}"/>
    <dgm:cxn modelId="{C7C7A796-17EE-4B53-8AD6-F54F61C27845}" type="presOf" srcId="{2CB7D445-A2EB-4056-A889-FA6FB1E6EBDE}" destId="{53016527-C82F-4620-948F-6FA3D73DFAFC}" srcOrd="1" destOrd="0" presId="urn:microsoft.com/office/officeart/2005/8/layout/process2"/>
    <dgm:cxn modelId="{76252E9A-C38F-4509-956F-BE1E040E9B2D}" type="presOf" srcId="{D25931AD-C1FD-404C-91DD-01AD8DADAC4B}" destId="{748DF171-6984-4B86-8A65-9331EC4DD48B}" srcOrd="0" destOrd="0" presId="urn:microsoft.com/office/officeart/2005/8/layout/process2"/>
    <dgm:cxn modelId="{95CFD3A4-83E6-494C-9B20-B024C94071B6}" srcId="{31F153C4-A561-469D-8A67-B9D303710BE8}" destId="{580484A9-7550-4625-8701-5E60D6C4E702}" srcOrd="3" destOrd="0" parTransId="{5A07CC52-C535-492B-BB45-73F2E75C02CC}" sibTransId="{FF9A0751-C972-4366-AA9F-46C5363A36FE}"/>
    <dgm:cxn modelId="{128117B6-796C-4285-A1E3-E88B22091102}" type="presOf" srcId="{18E857F1-3791-473C-8687-8FBD6430A232}" destId="{8671EF32-005E-4486-861F-7E1F7E72B71A}" srcOrd="1" destOrd="0" presId="urn:microsoft.com/office/officeart/2005/8/layout/process2"/>
    <dgm:cxn modelId="{F33B19B7-F911-4864-A3E1-1D1DE902224C}" type="presOf" srcId="{FF9A0751-C972-4366-AA9F-46C5363A36FE}" destId="{BEF505E3-D674-44C7-8DBC-64291784DA76}" srcOrd="0" destOrd="0" presId="urn:microsoft.com/office/officeart/2005/8/layout/process2"/>
    <dgm:cxn modelId="{BFB5A9C1-2FFA-4749-9C50-438B50C0333C}" type="presOf" srcId="{A7831495-C357-475A-8C55-8A034D08DE39}" destId="{29F8595E-F31B-4F6B-815A-83DE1E129780}" srcOrd="0" destOrd="0" presId="urn:microsoft.com/office/officeart/2005/8/layout/process2"/>
    <dgm:cxn modelId="{E914F4C2-86EF-4060-8B59-ACCBCC78BFF7}" srcId="{31F153C4-A561-469D-8A67-B9D303710BE8}" destId="{7FEA989F-E39F-4909-8338-2410641EF357}" srcOrd="1" destOrd="0" parTransId="{49EB67C8-4184-4139-9B7D-B0AB65155C56}" sibTransId="{2CB7D445-A2EB-4056-A889-FA6FB1E6EBDE}"/>
    <dgm:cxn modelId="{1ECFC3C7-A936-415B-B249-E74EBA90CC0C}" srcId="{31F153C4-A561-469D-8A67-B9D303710BE8}" destId="{D73E211F-D255-4712-8825-E8C175CA4CD2}" srcOrd="2" destOrd="0" parTransId="{0BA9C02F-22AC-4387-9607-4451441A5083}" sibTransId="{18E857F1-3791-473C-8687-8FBD6430A232}"/>
    <dgm:cxn modelId="{03982ED3-A73B-40BE-92EC-B2FD08619A0E}" type="presOf" srcId="{506D3332-3499-4707-8D75-BE44B79F95BE}" destId="{C5FCB034-B834-4BB6-814F-2FA1A717AF47}" srcOrd="0" destOrd="0" presId="urn:microsoft.com/office/officeart/2005/8/layout/process2"/>
    <dgm:cxn modelId="{6F999AD7-AB83-4481-B6D2-6C1FFE3176AD}" type="presOf" srcId="{3C574A80-D972-4B58-888C-5043AF61423B}" destId="{6B957AE1-83C4-4328-A8C9-26EA22A60C3C}" srcOrd="1" destOrd="0" presId="urn:microsoft.com/office/officeart/2005/8/layout/process2"/>
    <dgm:cxn modelId="{072816E7-E6A1-43DD-9C1C-F234851DFFA6}" type="presOf" srcId="{FF9A0751-C972-4366-AA9F-46C5363A36FE}" destId="{08EAE42A-6327-41DF-9356-17149A161B11}" srcOrd="1" destOrd="0" presId="urn:microsoft.com/office/officeart/2005/8/layout/process2"/>
    <dgm:cxn modelId="{7E2B7FE9-825B-482F-BEE1-CD641107E3A6}" type="presOf" srcId="{7C76ED35-4D5A-45A9-90FE-FB07C3F002DD}" destId="{8E2C1E30-615D-4F79-9FAC-0EF7E60C21B0}" srcOrd="0" destOrd="0" presId="urn:microsoft.com/office/officeart/2005/8/layout/process2"/>
    <dgm:cxn modelId="{FDEB6BFA-8C58-4904-9E16-AE0826894A58}" type="presOf" srcId="{31F153C4-A561-469D-8A67-B9D303710BE8}" destId="{356479CC-8655-47CE-9FF0-D58ED9B50177}" srcOrd="0" destOrd="0" presId="urn:microsoft.com/office/officeart/2005/8/layout/process2"/>
    <dgm:cxn modelId="{CA4C6D9C-D161-4A39-A126-B194D1814BCC}" type="presParOf" srcId="{356479CC-8655-47CE-9FF0-D58ED9B50177}" destId="{5EBE6D12-CFE3-464B-B563-3A9CEB9B85CA}" srcOrd="0" destOrd="0" presId="urn:microsoft.com/office/officeart/2005/8/layout/process2"/>
    <dgm:cxn modelId="{6684D67D-5EA9-4AEB-AE58-4128B7B67654}" type="presParOf" srcId="{356479CC-8655-47CE-9FF0-D58ED9B50177}" destId="{8E2C1E30-615D-4F79-9FAC-0EF7E60C21B0}" srcOrd="1" destOrd="0" presId="urn:microsoft.com/office/officeart/2005/8/layout/process2"/>
    <dgm:cxn modelId="{6ECF0521-48BA-4BD4-A2FD-3648AD96A7E5}" type="presParOf" srcId="{8E2C1E30-615D-4F79-9FAC-0EF7E60C21B0}" destId="{74C513FA-47F0-4510-A0E4-3DAF62546F94}" srcOrd="0" destOrd="0" presId="urn:microsoft.com/office/officeart/2005/8/layout/process2"/>
    <dgm:cxn modelId="{B123DA64-5B30-4F41-94D6-58C17191A36D}" type="presParOf" srcId="{356479CC-8655-47CE-9FF0-D58ED9B50177}" destId="{61C9DDC1-497D-4BCF-99ED-D4C4C5A2B81A}" srcOrd="2" destOrd="0" presId="urn:microsoft.com/office/officeart/2005/8/layout/process2"/>
    <dgm:cxn modelId="{BB9FEEA7-6FD5-4CF9-856C-6F7EB0867953}" type="presParOf" srcId="{356479CC-8655-47CE-9FF0-D58ED9B50177}" destId="{5FF10901-1FE8-4B9E-AB9D-589FD79B8B31}" srcOrd="3" destOrd="0" presId="urn:microsoft.com/office/officeart/2005/8/layout/process2"/>
    <dgm:cxn modelId="{13A2770C-66F7-4D78-B0AE-D27D0A6006AA}" type="presParOf" srcId="{5FF10901-1FE8-4B9E-AB9D-589FD79B8B31}" destId="{53016527-C82F-4620-948F-6FA3D73DFAFC}" srcOrd="0" destOrd="0" presId="urn:microsoft.com/office/officeart/2005/8/layout/process2"/>
    <dgm:cxn modelId="{598BA2F8-9687-49F0-831B-7B348EC99B24}" type="presParOf" srcId="{356479CC-8655-47CE-9FF0-D58ED9B50177}" destId="{1FE4E7B3-3DF7-4F5B-B415-F04D2A5B0820}" srcOrd="4" destOrd="0" presId="urn:microsoft.com/office/officeart/2005/8/layout/process2"/>
    <dgm:cxn modelId="{11E07508-FB37-4F96-9E01-89EB471A0334}" type="presParOf" srcId="{356479CC-8655-47CE-9FF0-D58ED9B50177}" destId="{3F0D8F04-51EF-47BC-9E32-0C205DAA0B2A}" srcOrd="5" destOrd="0" presId="urn:microsoft.com/office/officeart/2005/8/layout/process2"/>
    <dgm:cxn modelId="{5D07E4EC-CBA0-48A3-A57A-90FBC0F70881}" type="presParOf" srcId="{3F0D8F04-51EF-47BC-9E32-0C205DAA0B2A}" destId="{8671EF32-005E-4486-861F-7E1F7E72B71A}" srcOrd="0" destOrd="0" presId="urn:microsoft.com/office/officeart/2005/8/layout/process2"/>
    <dgm:cxn modelId="{9219CDDB-DD65-41E1-BD31-80E557B3292C}" type="presParOf" srcId="{356479CC-8655-47CE-9FF0-D58ED9B50177}" destId="{709E1C8E-A406-442D-9502-6E4791250BFC}" srcOrd="6" destOrd="0" presId="urn:microsoft.com/office/officeart/2005/8/layout/process2"/>
    <dgm:cxn modelId="{19AF2985-54B1-4563-9A30-A567F467288D}" type="presParOf" srcId="{356479CC-8655-47CE-9FF0-D58ED9B50177}" destId="{BEF505E3-D674-44C7-8DBC-64291784DA76}" srcOrd="7" destOrd="0" presId="urn:microsoft.com/office/officeart/2005/8/layout/process2"/>
    <dgm:cxn modelId="{E8C77E5D-372F-430A-AFC1-1FC8C1A22977}" type="presParOf" srcId="{BEF505E3-D674-44C7-8DBC-64291784DA76}" destId="{08EAE42A-6327-41DF-9356-17149A161B11}" srcOrd="0" destOrd="0" presId="urn:microsoft.com/office/officeart/2005/8/layout/process2"/>
    <dgm:cxn modelId="{86EFC8EC-FBF3-40CA-85B5-D76EF4FA381A}" type="presParOf" srcId="{356479CC-8655-47CE-9FF0-D58ED9B50177}" destId="{C5FCB034-B834-4BB6-814F-2FA1A717AF47}" srcOrd="8" destOrd="0" presId="urn:microsoft.com/office/officeart/2005/8/layout/process2"/>
    <dgm:cxn modelId="{BC6EF0F6-D975-4C19-AE30-FBE76498459E}" type="presParOf" srcId="{356479CC-8655-47CE-9FF0-D58ED9B50177}" destId="{29F8595E-F31B-4F6B-815A-83DE1E129780}" srcOrd="9" destOrd="0" presId="urn:microsoft.com/office/officeart/2005/8/layout/process2"/>
    <dgm:cxn modelId="{15ADA43C-4A11-4970-915B-97B9FF2D1C8D}" type="presParOf" srcId="{29F8595E-F31B-4F6B-815A-83DE1E129780}" destId="{9DEA9CD7-1C8D-4911-A960-1C82E641D9E8}" srcOrd="0" destOrd="0" presId="urn:microsoft.com/office/officeart/2005/8/layout/process2"/>
    <dgm:cxn modelId="{EDDFF1F0-53ED-49FB-936A-F6AE5E01FE8B}" type="presParOf" srcId="{356479CC-8655-47CE-9FF0-D58ED9B50177}" destId="{650E91C7-E952-4C26-A3F8-92CBBF6A186E}" srcOrd="10" destOrd="0" presId="urn:microsoft.com/office/officeart/2005/8/layout/process2"/>
    <dgm:cxn modelId="{8A85D4D7-A30E-4D16-A9F9-0374D49BAA18}" type="presParOf" srcId="{356479CC-8655-47CE-9FF0-D58ED9B50177}" destId="{2BFDBBF2-328D-4A69-9CD2-D032284A8ECA}" srcOrd="11" destOrd="0" presId="urn:microsoft.com/office/officeart/2005/8/layout/process2"/>
    <dgm:cxn modelId="{0C88B5CB-876F-4264-9394-00D91B5EEF44}" type="presParOf" srcId="{2BFDBBF2-328D-4A69-9CD2-D032284A8ECA}" destId="{6B957AE1-83C4-4328-A8C9-26EA22A60C3C}" srcOrd="0" destOrd="0" presId="urn:microsoft.com/office/officeart/2005/8/layout/process2"/>
    <dgm:cxn modelId="{07F24263-25F5-4D27-BF13-D13EEDEAE7F8}" type="presParOf" srcId="{356479CC-8655-47CE-9FF0-D58ED9B50177}" destId="{3A3255B3-7A65-45B4-A70E-05B37318E9EE}" srcOrd="12" destOrd="0" presId="urn:microsoft.com/office/officeart/2005/8/layout/process2"/>
    <dgm:cxn modelId="{7FD591B0-F9DF-4C80-9EFE-F8B0393DFE78}" type="presParOf" srcId="{356479CC-8655-47CE-9FF0-D58ED9B50177}" destId="{748DF171-6984-4B86-8A65-9331EC4DD48B}" srcOrd="13" destOrd="0" presId="urn:microsoft.com/office/officeart/2005/8/layout/process2"/>
    <dgm:cxn modelId="{4E560B0F-AC56-403C-8A6F-9EDEF3C84041}" type="presParOf" srcId="{748DF171-6984-4B86-8A65-9331EC4DD48B}" destId="{BC80A3F8-D6BD-4745-A147-C26E73FB24D4}" srcOrd="0" destOrd="0" presId="urn:microsoft.com/office/officeart/2005/8/layout/process2"/>
    <dgm:cxn modelId="{0BC1EBCF-7B65-4ADD-8E54-1D1E6BDEF553}" type="presParOf" srcId="{356479CC-8655-47CE-9FF0-D58ED9B50177}" destId="{BF099952-6DBF-4320-9FEA-55960B51A59D}"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282DF-F35B-4847-80EB-210438E933EE}">
      <dsp:nvSpPr>
        <dsp:cNvPr id="0" name=""/>
        <dsp:cNvSpPr/>
      </dsp:nvSpPr>
      <dsp:spPr>
        <a:xfrm>
          <a:off x="3" y="4553"/>
          <a:ext cx="8127992" cy="60454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dirty="0">
              <a:latin typeface="Times New Roman" panose="02020603050405020304" pitchFamily="18" charset="0"/>
              <a:cs typeface="Times New Roman" panose="02020603050405020304" pitchFamily="18" charset="0"/>
            </a:rPr>
            <a:t>Request SpaceX Launch Data </a:t>
          </a:r>
          <a:endParaRPr lang="en-IN" sz="3200" kern="1200" dirty="0">
            <a:latin typeface="Times New Roman" panose="02020603050405020304" pitchFamily="18" charset="0"/>
            <a:cs typeface="Times New Roman" panose="02020603050405020304" pitchFamily="18" charset="0"/>
          </a:endParaRPr>
        </a:p>
      </dsp:txBody>
      <dsp:txXfrm>
        <a:off x="17709" y="22259"/>
        <a:ext cx="8092580" cy="569129"/>
      </dsp:txXfrm>
    </dsp:sp>
    <dsp:sp modelId="{E14E0EDD-EC5D-49BC-B5E2-B32289E4515F}">
      <dsp:nvSpPr>
        <dsp:cNvPr id="0" name=""/>
        <dsp:cNvSpPr/>
      </dsp:nvSpPr>
      <dsp:spPr>
        <a:xfrm rot="5400000">
          <a:off x="3889319" y="624209"/>
          <a:ext cx="349360" cy="27204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982387" y="585551"/>
        <a:ext cx="163225" cy="267747"/>
      </dsp:txXfrm>
    </dsp:sp>
    <dsp:sp modelId="{9B2DCC8D-113B-4C7A-9989-9056BEF51AB0}">
      <dsp:nvSpPr>
        <dsp:cNvPr id="0" name=""/>
        <dsp:cNvSpPr/>
      </dsp:nvSpPr>
      <dsp:spPr>
        <a:xfrm>
          <a:off x="3" y="911366"/>
          <a:ext cx="8127992" cy="604541"/>
        </a:xfrm>
        <a:prstGeom prst="roundRect">
          <a:avLst>
            <a:gd name="adj" fmla="val 1000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0" i="0" kern="1200" dirty="0">
              <a:latin typeface="Times New Roman" panose="02020603050405020304" pitchFamily="18" charset="0"/>
              <a:cs typeface="Times New Roman" panose="02020603050405020304" pitchFamily="18" charset="0"/>
            </a:rPr>
            <a:t>Parse API Response as JSON </a:t>
          </a:r>
          <a:endParaRPr lang="en-IN" sz="3200" kern="1200" dirty="0">
            <a:latin typeface="Times New Roman" panose="02020603050405020304" pitchFamily="18" charset="0"/>
            <a:cs typeface="Times New Roman" panose="02020603050405020304" pitchFamily="18" charset="0"/>
          </a:endParaRPr>
        </a:p>
      </dsp:txBody>
      <dsp:txXfrm>
        <a:off x="17709" y="929072"/>
        <a:ext cx="8092580" cy="569129"/>
      </dsp:txXfrm>
    </dsp:sp>
    <dsp:sp modelId="{E009D924-33F3-4280-995B-555E8F358CEB}">
      <dsp:nvSpPr>
        <dsp:cNvPr id="0" name=""/>
        <dsp:cNvSpPr/>
      </dsp:nvSpPr>
      <dsp:spPr>
        <a:xfrm rot="5400000">
          <a:off x="3889319" y="1531021"/>
          <a:ext cx="349360" cy="272043"/>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982387" y="1492363"/>
        <a:ext cx="163225" cy="267747"/>
      </dsp:txXfrm>
    </dsp:sp>
    <dsp:sp modelId="{F643671D-59A2-49A0-9FD2-FA3BC6DB18E1}">
      <dsp:nvSpPr>
        <dsp:cNvPr id="0" name=""/>
        <dsp:cNvSpPr/>
      </dsp:nvSpPr>
      <dsp:spPr>
        <a:xfrm>
          <a:off x="3" y="1818179"/>
          <a:ext cx="8127992" cy="604541"/>
        </a:xfrm>
        <a:prstGeom prst="roundRect">
          <a:avLst>
            <a:gd name="adj" fmla="val 1000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Times New Roman" panose="02020603050405020304" pitchFamily="18" charset="0"/>
              <a:cs typeface="Times New Roman" panose="02020603050405020304" pitchFamily="18" charset="0"/>
            </a:rPr>
            <a:t>Create </a:t>
          </a:r>
          <a:r>
            <a:rPr lang="en-US" sz="3200" b="0" i="0" kern="1200" dirty="0" err="1">
              <a:latin typeface="Times New Roman" panose="02020603050405020304" pitchFamily="18" charset="0"/>
              <a:cs typeface="Times New Roman" panose="02020603050405020304" pitchFamily="18" charset="0"/>
            </a:rPr>
            <a:t>DataFrame</a:t>
          </a:r>
          <a:r>
            <a:rPr lang="en-US" sz="3200" b="0" i="0" kern="1200" dirty="0">
              <a:latin typeface="Times New Roman" panose="02020603050405020304" pitchFamily="18" charset="0"/>
              <a:cs typeface="Times New Roman" panose="02020603050405020304" pitchFamily="18" charset="0"/>
            </a:rPr>
            <a:t> using .</a:t>
          </a:r>
          <a:r>
            <a:rPr lang="en-US" sz="3200" b="0" i="0" kern="1200" dirty="0" err="1">
              <a:latin typeface="Times New Roman" panose="02020603050405020304" pitchFamily="18" charset="0"/>
              <a:cs typeface="Times New Roman" panose="02020603050405020304" pitchFamily="18" charset="0"/>
            </a:rPr>
            <a:t>json_normalize</a:t>
          </a:r>
          <a:r>
            <a:rPr lang="en-US" sz="3200" b="0" i="0" kern="1200" dirty="0">
              <a:latin typeface="Times New Roman" panose="02020603050405020304" pitchFamily="18" charset="0"/>
              <a:cs typeface="Times New Roman" panose="02020603050405020304" pitchFamily="18" charset="0"/>
            </a:rPr>
            <a:t>()</a:t>
          </a:r>
          <a:endParaRPr lang="en-IN" sz="3200" kern="1200" dirty="0">
            <a:latin typeface="Times New Roman" panose="02020603050405020304" pitchFamily="18" charset="0"/>
            <a:cs typeface="Times New Roman" panose="02020603050405020304" pitchFamily="18" charset="0"/>
          </a:endParaRPr>
        </a:p>
      </dsp:txBody>
      <dsp:txXfrm>
        <a:off x="17709" y="1835885"/>
        <a:ext cx="8092580" cy="569129"/>
      </dsp:txXfrm>
    </dsp:sp>
    <dsp:sp modelId="{AA5A0DB1-099D-4F2E-92AE-9A6198426650}">
      <dsp:nvSpPr>
        <dsp:cNvPr id="0" name=""/>
        <dsp:cNvSpPr/>
      </dsp:nvSpPr>
      <dsp:spPr>
        <a:xfrm rot="5400000">
          <a:off x="3889319" y="2437834"/>
          <a:ext cx="349360" cy="272043"/>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982387" y="2399176"/>
        <a:ext cx="163225" cy="267747"/>
      </dsp:txXfrm>
    </dsp:sp>
    <dsp:sp modelId="{24336FA3-AAA9-4F0F-B772-F31C0C97C75E}">
      <dsp:nvSpPr>
        <dsp:cNvPr id="0" name=""/>
        <dsp:cNvSpPr/>
      </dsp:nvSpPr>
      <dsp:spPr>
        <a:xfrm>
          <a:off x="3" y="2724991"/>
          <a:ext cx="8127992" cy="604541"/>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a:latin typeface="Times New Roman" panose="02020603050405020304" pitchFamily="18" charset="0"/>
              <a:cs typeface="Times New Roman" panose="02020603050405020304" pitchFamily="18" charset="0"/>
            </a:rPr>
            <a:t>Filter Falcon 9 Launches </a:t>
          </a:r>
          <a:endParaRPr lang="en-IN" sz="3200" kern="1200" dirty="0">
            <a:latin typeface="Times New Roman" panose="02020603050405020304" pitchFamily="18" charset="0"/>
            <a:cs typeface="Times New Roman" panose="02020603050405020304" pitchFamily="18" charset="0"/>
          </a:endParaRPr>
        </a:p>
      </dsp:txBody>
      <dsp:txXfrm>
        <a:off x="17709" y="2742697"/>
        <a:ext cx="8092580" cy="569129"/>
      </dsp:txXfrm>
    </dsp:sp>
    <dsp:sp modelId="{8C256F21-4AF8-4898-B8CA-B993E5ADCDA9}">
      <dsp:nvSpPr>
        <dsp:cNvPr id="0" name=""/>
        <dsp:cNvSpPr/>
      </dsp:nvSpPr>
      <dsp:spPr>
        <a:xfrm rot="5400000">
          <a:off x="3889319" y="3344647"/>
          <a:ext cx="349360" cy="272043"/>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982387" y="3305989"/>
        <a:ext cx="163225" cy="267747"/>
      </dsp:txXfrm>
    </dsp:sp>
    <dsp:sp modelId="{5CAD9F32-E2EE-41E2-B4B8-70FCA4EE7921}">
      <dsp:nvSpPr>
        <dsp:cNvPr id="0" name=""/>
        <dsp:cNvSpPr/>
      </dsp:nvSpPr>
      <dsp:spPr>
        <a:xfrm>
          <a:off x="3" y="3631804"/>
          <a:ext cx="8127992" cy="604541"/>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a:latin typeface="Times New Roman" panose="02020603050405020304" pitchFamily="18" charset="0"/>
              <a:cs typeface="Times New Roman" panose="02020603050405020304" pitchFamily="18" charset="0"/>
            </a:rPr>
            <a:t>Replace Missing Payload Mass </a:t>
          </a:r>
          <a:endParaRPr lang="en-IN" sz="3200" kern="1200" dirty="0">
            <a:latin typeface="Times New Roman" panose="02020603050405020304" pitchFamily="18" charset="0"/>
            <a:cs typeface="Times New Roman" panose="02020603050405020304" pitchFamily="18" charset="0"/>
          </a:endParaRPr>
        </a:p>
      </dsp:txBody>
      <dsp:txXfrm>
        <a:off x="17709" y="3649510"/>
        <a:ext cx="8092580" cy="569129"/>
      </dsp:txXfrm>
    </dsp:sp>
    <dsp:sp modelId="{2B893415-D0B8-47C6-B6A2-B698F078F4E5}">
      <dsp:nvSpPr>
        <dsp:cNvPr id="0" name=""/>
        <dsp:cNvSpPr/>
      </dsp:nvSpPr>
      <dsp:spPr>
        <a:xfrm rot="5400000">
          <a:off x="3889319" y="4251460"/>
          <a:ext cx="349360" cy="27204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982387" y="4212802"/>
        <a:ext cx="163225" cy="267747"/>
      </dsp:txXfrm>
    </dsp:sp>
    <dsp:sp modelId="{7DFE4BBB-46B9-4C58-B6BC-1148C3CEA173}">
      <dsp:nvSpPr>
        <dsp:cNvPr id="0" name=""/>
        <dsp:cNvSpPr/>
      </dsp:nvSpPr>
      <dsp:spPr>
        <a:xfrm>
          <a:off x="3" y="4538617"/>
          <a:ext cx="8127992" cy="60454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dirty="0">
              <a:latin typeface="Times New Roman" panose="02020603050405020304" pitchFamily="18" charset="0"/>
              <a:cs typeface="Times New Roman" panose="02020603050405020304" pitchFamily="18" charset="0"/>
            </a:rPr>
            <a:t>Export to CSV </a:t>
          </a:r>
          <a:endParaRPr lang="en-IN" sz="3200" kern="1200" dirty="0">
            <a:latin typeface="Times New Roman" panose="02020603050405020304" pitchFamily="18" charset="0"/>
            <a:cs typeface="Times New Roman" panose="02020603050405020304" pitchFamily="18" charset="0"/>
          </a:endParaRPr>
        </a:p>
      </dsp:txBody>
      <dsp:txXfrm>
        <a:off x="17709" y="4556323"/>
        <a:ext cx="8092580" cy="569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E6D12-CFE3-464B-B563-3A9CEB9B85CA}">
      <dsp:nvSpPr>
        <dsp:cNvPr id="0" name=""/>
        <dsp:cNvSpPr/>
      </dsp:nvSpPr>
      <dsp:spPr>
        <a:xfrm>
          <a:off x="1804145" y="3455"/>
          <a:ext cx="7996520" cy="4098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latin typeface="Times New Roman" panose="02020603050405020304" pitchFamily="18" charset="0"/>
              <a:cs typeface="Times New Roman" panose="02020603050405020304" pitchFamily="18" charset="0"/>
            </a:rPr>
            <a:t>Import the necessary libraries </a:t>
          </a:r>
          <a:endParaRPr lang="en-IN" sz="1800" kern="1200" dirty="0">
            <a:latin typeface="Times New Roman" panose="02020603050405020304" pitchFamily="18" charset="0"/>
            <a:cs typeface="Times New Roman" panose="02020603050405020304" pitchFamily="18" charset="0"/>
          </a:endParaRPr>
        </a:p>
      </dsp:txBody>
      <dsp:txXfrm>
        <a:off x="1816148" y="15458"/>
        <a:ext cx="7972514" cy="385820"/>
      </dsp:txXfrm>
    </dsp:sp>
    <dsp:sp modelId="{8E2C1E30-615D-4F79-9FAC-0EF7E60C21B0}">
      <dsp:nvSpPr>
        <dsp:cNvPr id="0" name=""/>
        <dsp:cNvSpPr/>
      </dsp:nvSpPr>
      <dsp:spPr>
        <a:xfrm rot="5400000">
          <a:off x="5725563" y="423528"/>
          <a:ext cx="153684" cy="18442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438897"/>
        <a:ext cx="110653" cy="107579"/>
      </dsp:txXfrm>
    </dsp:sp>
    <dsp:sp modelId="{61C9DDC1-497D-4BCF-99ED-D4C4C5A2B81A}">
      <dsp:nvSpPr>
        <dsp:cNvPr id="0" name=""/>
        <dsp:cNvSpPr/>
      </dsp:nvSpPr>
      <dsp:spPr>
        <a:xfrm>
          <a:off x="1804145" y="618195"/>
          <a:ext cx="7996520" cy="409826"/>
        </a:xfrm>
        <a:prstGeom prst="roundRect">
          <a:avLst>
            <a:gd name="adj" fmla="val 10000"/>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Send a GET request to Falcon 9 Launch Wiki URL</a:t>
          </a:r>
          <a:endParaRPr lang="en-IN" sz="1800" kern="1200" dirty="0">
            <a:latin typeface="Times New Roman" panose="02020603050405020304" pitchFamily="18" charset="0"/>
            <a:cs typeface="Times New Roman" panose="02020603050405020304" pitchFamily="18" charset="0"/>
          </a:endParaRPr>
        </a:p>
      </dsp:txBody>
      <dsp:txXfrm>
        <a:off x="1816148" y="630198"/>
        <a:ext cx="7972514" cy="385820"/>
      </dsp:txXfrm>
    </dsp:sp>
    <dsp:sp modelId="{5FF10901-1FE8-4B9E-AB9D-589FD79B8B31}">
      <dsp:nvSpPr>
        <dsp:cNvPr id="0" name=""/>
        <dsp:cNvSpPr/>
      </dsp:nvSpPr>
      <dsp:spPr>
        <a:xfrm rot="5400000">
          <a:off x="5725563" y="1038268"/>
          <a:ext cx="153684" cy="184421"/>
        </a:xfrm>
        <a:prstGeom prst="rightArrow">
          <a:avLst>
            <a:gd name="adj1" fmla="val 60000"/>
            <a:gd name="adj2" fmla="val 50000"/>
          </a:avLst>
        </a:prstGeom>
        <a:solidFill>
          <a:schemeClr val="accent5">
            <a:hueOff val="-1126424"/>
            <a:satOff val="-2903"/>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1053637"/>
        <a:ext cx="110653" cy="107579"/>
      </dsp:txXfrm>
    </dsp:sp>
    <dsp:sp modelId="{1FE4E7B3-3DF7-4F5B-B415-F04D2A5B0820}">
      <dsp:nvSpPr>
        <dsp:cNvPr id="0" name=""/>
        <dsp:cNvSpPr/>
      </dsp:nvSpPr>
      <dsp:spPr>
        <a:xfrm>
          <a:off x="1804145" y="1232935"/>
          <a:ext cx="7996520" cy="409826"/>
        </a:xfrm>
        <a:prstGeom prst="roundRect">
          <a:avLst>
            <a:gd name="adj" fmla="val 10000"/>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Create a </a:t>
          </a:r>
          <a:r>
            <a:rPr lang="en-US" sz="1800" b="0" i="0" kern="1200" dirty="0" err="1">
              <a:latin typeface="Times New Roman" panose="02020603050405020304" pitchFamily="18" charset="0"/>
              <a:cs typeface="Times New Roman" panose="02020603050405020304" pitchFamily="18" charset="0"/>
            </a:rPr>
            <a:t>BeautifulSoup</a:t>
          </a:r>
          <a:r>
            <a:rPr lang="en-US" sz="1800" b="0" i="0" kern="1200" dirty="0">
              <a:latin typeface="Times New Roman" panose="02020603050405020304" pitchFamily="18" charset="0"/>
              <a:cs typeface="Times New Roman" panose="02020603050405020304" pitchFamily="18" charset="0"/>
            </a:rPr>
            <a:t> object from HTML response</a:t>
          </a:r>
          <a:endParaRPr lang="en-IN" sz="1800" kern="1200" dirty="0">
            <a:latin typeface="Times New Roman" panose="02020603050405020304" pitchFamily="18" charset="0"/>
            <a:cs typeface="Times New Roman" panose="02020603050405020304" pitchFamily="18" charset="0"/>
          </a:endParaRPr>
        </a:p>
      </dsp:txBody>
      <dsp:txXfrm>
        <a:off x="1816148" y="1244938"/>
        <a:ext cx="7972514" cy="385820"/>
      </dsp:txXfrm>
    </dsp:sp>
    <dsp:sp modelId="{3F0D8F04-51EF-47BC-9E32-0C205DAA0B2A}">
      <dsp:nvSpPr>
        <dsp:cNvPr id="0" name=""/>
        <dsp:cNvSpPr/>
      </dsp:nvSpPr>
      <dsp:spPr>
        <a:xfrm rot="5400000">
          <a:off x="5725563" y="1653008"/>
          <a:ext cx="153684" cy="18442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1668377"/>
        <a:ext cx="110653" cy="107579"/>
      </dsp:txXfrm>
    </dsp:sp>
    <dsp:sp modelId="{709E1C8E-A406-442D-9502-6E4791250BFC}">
      <dsp:nvSpPr>
        <dsp:cNvPr id="0" name=""/>
        <dsp:cNvSpPr/>
      </dsp:nvSpPr>
      <dsp:spPr>
        <a:xfrm>
          <a:off x="1804145" y="1847675"/>
          <a:ext cx="7996520" cy="409826"/>
        </a:xfrm>
        <a:prstGeom prst="roundRect">
          <a:avLst>
            <a:gd name="adj" fmla="val 10000"/>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Extract all column/variable names from the HTML table header</a:t>
          </a:r>
          <a:endParaRPr lang="en-IN" sz="1800" kern="1200" dirty="0">
            <a:latin typeface="Times New Roman" panose="02020603050405020304" pitchFamily="18" charset="0"/>
            <a:cs typeface="Times New Roman" panose="02020603050405020304" pitchFamily="18" charset="0"/>
          </a:endParaRPr>
        </a:p>
      </dsp:txBody>
      <dsp:txXfrm>
        <a:off x="1816148" y="1859678"/>
        <a:ext cx="7972514" cy="385820"/>
      </dsp:txXfrm>
    </dsp:sp>
    <dsp:sp modelId="{BEF505E3-D674-44C7-8DBC-64291784DA76}">
      <dsp:nvSpPr>
        <dsp:cNvPr id="0" name=""/>
        <dsp:cNvSpPr/>
      </dsp:nvSpPr>
      <dsp:spPr>
        <a:xfrm rot="5400000">
          <a:off x="5725563" y="2267748"/>
          <a:ext cx="153684" cy="184421"/>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2283117"/>
        <a:ext cx="110653" cy="107579"/>
      </dsp:txXfrm>
    </dsp:sp>
    <dsp:sp modelId="{C5FCB034-B834-4BB6-814F-2FA1A717AF47}">
      <dsp:nvSpPr>
        <dsp:cNvPr id="0" name=""/>
        <dsp:cNvSpPr/>
      </dsp:nvSpPr>
      <dsp:spPr>
        <a:xfrm>
          <a:off x="1804145" y="2462415"/>
          <a:ext cx="7996520" cy="409826"/>
        </a:xfrm>
        <a:prstGeom prst="roundRect">
          <a:avLst>
            <a:gd name="adj" fmla="val 10000"/>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Create an empty dictionary (</a:t>
          </a:r>
          <a:r>
            <a:rPr lang="en-US" sz="1800" b="0" i="0" kern="1200" dirty="0" err="1">
              <a:latin typeface="Times New Roman" panose="02020603050405020304" pitchFamily="18" charset="0"/>
              <a:cs typeface="Times New Roman" panose="02020603050405020304" pitchFamily="18" charset="0"/>
            </a:rPr>
            <a:t>launch_dict</a:t>
          </a:r>
          <a:r>
            <a:rPr lang="en-US" sz="1800" b="0" i="0" kern="1200" dirty="0">
              <a:latin typeface="Times New Roman" panose="02020603050405020304" pitchFamily="18" charset="0"/>
              <a:cs typeface="Times New Roman" panose="02020603050405020304" pitchFamily="18" charset="0"/>
            </a:rPr>
            <a:t>) </a:t>
          </a:r>
          <a:endParaRPr lang="en-IN" sz="1800" kern="1200" dirty="0">
            <a:latin typeface="Times New Roman" panose="02020603050405020304" pitchFamily="18" charset="0"/>
            <a:cs typeface="Times New Roman" panose="02020603050405020304" pitchFamily="18" charset="0"/>
          </a:endParaRPr>
        </a:p>
      </dsp:txBody>
      <dsp:txXfrm>
        <a:off x="1816148" y="2474418"/>
        <a:ext cx="7972514" cy="385820"/>
      </dsp:txXfrm>
    </dsp:sp>
    <dsp:sp modelId="{29F8595E-F31B-4F6B-815A-83DE1E129780}">
      <dsp:nvSpPr>
        <dsp:cNvPr id="0" name=""/>
        <dsp:cNvSpPr/>
      </dsp:nvSpPr>
      <dsp:spPr>
        <a:xfrm rot="5400000">
          <a:off x="5725563" y="2882487"/>
          <a:ext cx="153684" cy="18442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2897856"/>
        <a:ext cx="110653" cy="107579"/>
      </dsp:txXfrm>
    </dsp:sp>
    <dsp:sp modelId="{650E91C7-E952-4C26-A3F8-92CBBF6A186E}">
      <dsp:nvSpPr>
        <dsp:cNvPr id="0" name=""/>
        <dsp:cNvSpPr/>
      </dsp:nvSpPr>
      <dsp:spPr>
        <a:xfrm>
          <a:off x="1804145" y="3077155"/>
          <a:ext cx="7996520" cy="409826"/>
        </a:xfrm>
        <a:prstGeom prst="roundRect">
          <a:avLst>
            <a:gd name="adj" fmla="val 10000"/>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latin typeface="Times New Roman" panose="02020603050405020304" pitchFamily="18" charset="0"/>
              <a:cs typeface="Times New Roman" panose="02020603050405020304" pitchFamily="18" charset="0"/>
            </a:rPr>
            <a:t>Parse the launch HTML tables and fill in launch_dict</a:t>
          </a:r>
          <a:endParaRPr lang="en-IN" sz="1800" kern="1200" dirty="0">
            <a:latin typeface="Times New Roman" panose="02020603050405020304" pitchFamily="18" charset="0"/>
            <a:cs typeface="Times New Roman" panose="02020603050405020304" pitchFamily="18" charset="0"/>
          </a:endParaRPr>
        </a:p>
      </dsp:txBody>
      <dsp:txXfrm>
        <a:off x="1816148" y="3089158"/>
        <a:ext cx="7972514" cy="385820"/>
      </dsp:txXfrm>
    </dsp:sp>
    <dsp:sp modelId="{2BFDBBF2-328D-4A69-9CD2-D032284A8ECA}">
      <dsp:nvSpPr>
        <dsp:cNvPr id="0" name=""/>
        <dsp:cNvSpPr/>
      </dsp:nvSpPr>
      <dsp:spPr>
        <a:xfrm rot="5400000">
          <a:off x="5725563" y="3497227"/>
          <a:ext cx="153684" cy="184421"/>
        </a:xfrm>
        <a:prstGeom prst="rightArrow">
          <a:avLst>
            <a:gd name="adj1" fmla="val 60000"/>
            <a:gd name="adj2" fmla="val 50000"/>
          </a:avLst>
        </a:prstGeom>
        <a:solidFill>
          <a:schemeClr val="accent5">
            <a:hueOff val="-5632119"/>
            <a:satOff val="-14516"/>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3512596"/>
        <a:ext cx="110653" cy="107579"/>
      </dsp:txXfrm>
    </dsp:sp>
    <dsp:sp modelId="{3A3255B3-7A65-45B4-A70E-05B37318E9EE}">
      <dsp:nvSpPr>
        <dsp:cNvPr id="0" name=""/>
        <dsp:cNvSpPr/>
      </dsp:nvSpPr>
      <dsp:spPr>
        <a:xfrm>
          <a:off x="1804145" y="3691895"/>
          <a:ext cx="7996520" cy="409826"/>
        </a:xfrm>
        <a:prstGeom prst="roundRect">
          <a:avLst>
            <a:gd name="adj" fmla="val 10000"/>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Create a Pandas </a:t>
          </a:r>
          <a:r>
            <a:rPr lang="en-US" sz="1800" b="0" i="0" kern="1200" dirty="0" err="1">
              <a:latin typeface="Times New Roman" panose="02020603050405020304" pitchFamily="18" charset="0"/>
              <a:cs typeface="Times New Roman" panose="02020603050405020304" pitchFamily="18" charset="0"/>
            </a:rPr>
            <a:t>DataFrame</a:t>
          </a:r>
          <a:r>
            <a:rPr lang="en-US" sz="1800" b="0" i="0" kern="1200" dirty="0">
              <a:latin typeface="Times New Roman" panose="02020603050405020304" pitchFamily="18" charset="0"/>
              <a:cs typeface="Times New Roman" panose="02020603050405020304" pitchFamily="18" charset="0"/>
            </a:rPr>
            <a:t> from </a:t>
          </a:r>
          <a:r>
            <a:rPr lang="en-US" sz="1800" b="0" i="0" kern="1200" dirty="0" err="1">
              <a:latin typeface="Times New Roman" panose="02020603050405020304" pitchFamily="18" charset="0"/>
              <a:cs typeface="Times New Roman" panose="02020603050405020304" pitchFamily="18" charset="0"/>
            </a:rPr>
            <a:t>launch_dict</a:t>
          </a:r>
          <a:r>
            <a:rPr lang="en-US" sz="1800" b="0" i="0" kern="1200" dirty="0">
              <a:latin typeface="Times New Roman" panose="02020603050405020304" pitchFamily="18" charset="0"/>
              <a:cs typeface="Times New Roman" panose="02020603050405020304" pitchFamily="18" charset="0"/>
            </a:rPr>
            <a:t> </a:t>
          </a:r>
          <a:endParaRPr lang="en-IN" sz="1800" kern="1200" dirty="0">
            <a:latin typeface="Times New Roman" panose="02020603050405020304" pitchFamily="18" charset="0"/>
            <a:cs typeface="Times New Roman" panose="02020603050405020304" pitchFamily="18" charset="0"/>
          </a:endParaRPr>
        </a:p>
      </dsp:txBody>
      <dsp:txXfrm>
        <a:off x="1816148" y="3703898"/>
        <a:ext cx="7972514" cy="385820"/>
      </dsp:txXfrm>
    </dsp:sp>
    <dsp:sp modelId="{748DF171-6984-4B86-8A65-9331EC4DD48B}">
      <dsp:nvSpPr>
        <dsp:cNvPr id="0" name=""/>
        <dsp:cNvSpPr/>
      </dsp:nvSpPr>
      <dsp:spPr>
        <a:xfrm rot="5400000">
          <a:off x="5725563" y="4111967"/>
          <a:ext cx="153684" cy="18442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5400000">
        <a:off x="5747079" y="4127336"/>
        <a:ext cx="110653" cy="107579"/>
      </dsp:txXfrm>
    </dsp:sp>
    <dsp:sp modelId="{BF099952-6DBF-4320-9FEA-55960B51A59D}">
      <dsp:nvSpPr>
        <dsp:cNvPr id="0" name=""/>
        <dsp:cNvSpPr/>
      </dsp:nvSpPr>
      <dsp:spPr>
        <a:xfrm>
          <a:off x="1804145" y="4306635"/>
          <a:ext cx="7996520" cy="40982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Export the </a:t>
          </a:r>
          <a:r>
            <a:rPr lang="en-US" sz="1800" b="0" i="0" kern="1200" dirty="0" err="1">
              <a:latin typeface="Times New Roman" panose="02020603050405020304" pitchFamily="18" charset="0"/>
              <a:cs typeface="Times New Roman" panose="02020603050405020304" pitchFamily="18" charset="0"/>
            </a:rPr>
            <a:t>DataFrame</a:t>
          </a:r>
          <a:r>
            <a:rPr lang="en-US" sz="1800" b="0" i="0" kern="1200" dirty="0">
              <a:latin typeface="Times New Roman" panose="02020603050405020304" pitchFamily="18" charset="0"/>
              <a:cs typeface="Times New Roman" panose="02020603050405020304" pitchFamily="18" charset="0"/>
            </a:rPr>
            <a:t> to a CSV file</a:t>
          </a:r>
          <a:endParaRPr lang="en-IN" sz="1800" kern="1200" dirty="0">
            <a:latin typeface="Times New Roman" panose="02020603050405020304" pitchFamily="18" charset="0"/>
            <a:cs typeface="Times New Roman" panose="02020603050405020304" pitchFamily="18" charset="0"/>
          </a:endParaRPr>
        </a:p>
      </dsp:txBody>
      <dsp:txXfrm>
        <a:off x="1816148" y="4318638"/>
        <a:ext cx="7972514" cy="3858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08A6-78E8-1136-E579-34C65E6D5D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077248-2902-43B5-6CB8-7EC6FDEB3E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2ADBE3-2900-047F-06A6-2ECA3F64063B}"/>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8091166B-A9C9-5D6A-D892-AA7B5721F8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1BF9B0-3FBE-BEF3-0338-7D1A59479F75}"/>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23600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F632-9527-4F00-0A2E-7766C279A9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D92061-C695-1694-772F-8FD7703F23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756A22-5E63-91BA-B2B9-915835584280}"/>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C319B13D-3A58-F70B-7CBB-45B5B3126C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9636E-9F24-27E6-9138-063D77A2DA9F}"/>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4051049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D635E-77B6-B9E6-3935-E4646DC599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FADD52-D121-FD09-2BD4-318DCFB3B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4BFB9-BD87-2948-726D-0223A1D6F913}"/>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0B9CFA33-D524-154B-53CA-A307FCADA2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41BCA3-C157-5ADC-E4E8-5EE745B232FC}"/>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3119672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CF2D-2114-D08E-8365-4D03490F25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19AD39-A433-2D70-8CED-E73AE58F99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A67270-8A8F-E3A1-D409-27BA02A1461A}"/>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E2127F55-9F41-4DFD-C192-3F9A6C6147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AD083A-BF07-24A4-E49A-8DCF36C7BCAF}"/>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8438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4666-FDC6-64B5-9906-D211631626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CBE4599-3B6E-69CD-1169-F7C5CD4DB4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130CC-E263-E045-96A7-A7870F11F524}"/>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E4AFAFF5-2196-0E8C-2563-B5193B570D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C296FE-5782-A864-566E-F1D9A3C2A17E}"/>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3136079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A677-A20E-8F9C-CE64-208086A8C1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787271-DAA2-1C24-CCA2-6ACA228E9C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882CBB-58AC-4384-4E2F-7824E72B8C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5BA9DB-5BFB-1891-72B6-ADE62AFD0B15}"/>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6" name="Footer Placeholder 5">
            <a:extLst>
              <a:ext uri="{FF2B5EF4-FFF2-40B4-BE49-F238E27FC236}">
                <a16:creationId xmlns:a16="http://schemas.microsoft.com/office/drawing/2014/main" id="{7D799E5A-173F-7B21-BB2D-CB59FA75BF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EF9576-235B-25F3-0BED-D81A1AF87EDC}"/>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3240291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90E1-2C91-0EF1-CF5C-521DE02C7A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27AEBC-F55E-43F2-8E13-88EB6DF0B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CFF60C-B121-CFD6-7229-61310735E8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7FE0F4-0C9B-8007-DEF9-821581453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ED7F9-45D2-315B-4BEF-34383E86F9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46AC59-16E3-B274-C47E-8055E0669768}"/>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8" name="Footer Placeholder 7">
            <a:extLst>
              <a:ext uri="{FF2B5EF4-FFF2-40B4-BE49-F238E27FC236}">
                <a16:creationId xmlns:a16="http://schemas.microsoft.com/office/drawing/2014/main" id="{2FDC1595-CC42-1E5A-728A-C4A3A8774F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DED534-E9F3-3253-CE5A-C3254109E0C1}"/>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2807431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FE74-1007-8CF3-7BD3-0181CE8055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2C1017-423E-5BA8-0A38-4B0DE33E1B5A}"/>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4" name="Footer Placeholder 3">
            <a:extLst>
              <a:ext uri="{FF2B5EF4-FFF2-40B4-BE49-F238E27FC236}">
                <a16:creationId xmlns:a16="http://schemas.microsoft.com/office/drawing/2014/main" id="{3277CB85-5470-B019-F348-CF89FC1209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1F9FF5-F2B4-E579-34BE-D0203FCFD433}"/>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176945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940A05-5660-88DD-5969-55FC5AE42A5B}"/>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3" name="Footer Placeholder 2">
            <a:extLst>
              <a:ext uri="{FF2B5EF4-FFF2-40B4-BE49-F238E27FC236}">
                <a16:creationId xmlns:a16="http://schemas.microsoft.com/office/drawing/2014/main" id="{709AD35D-D121-6A9E-EE1B-95E8ED68B2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D5DEA8-8F06-0447-1C22-C145B6072438}"/>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198272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BE78-1982-1BB5-34A0-D0DFE741B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2DE089-E35D-8101-0B4B-7FE09E113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2414D1-A497-C103-FB57-9C26BBDED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8C335-B1E1-5D9A-FF88-C0FCDF218B66}"/>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6" name="Footer Placeholder 5">
            <a:extLst>
              <a:ext uri="{FF2B5EF4-FFF2-40B4-BE49-F238E27FC236}">
                <a16:creationId xmlns:a16="http://schemas.microsoft.com/office/drawing/2014/main" id="{7CCE88BD-048D-F9F8-C8AD-1F69F4B5D3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2C4710-8021-7B8C-75DC-4986C6551EB7}"/>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4236982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E045-8A02-96C5-3D04-D9A757EC7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8F1023-04D6-DF39-023E-CC1F9C8CC0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4520D85-D3DC-3B86-DBD2-BC3FCEA34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203E1-1DC6-D745-96E2-CC12CBEEBCB7}"/>
              </a:ext>
            </a:extLst>
          </p:cNvPr>
          <p:cNvSpPr>
            <a:spLocks noGrp="1"/>
          </p:cNvSpPr>
          <p:nvPr>
            <p:ph type="dt" sz="half" idx="10"/>
          </p:nvPr>
        </p:nvSpPr>
        <p:spPr/>
        <p:txBody>
          <a:bodyPr/>
          <a:lstStyle/>
          <a:p>
            <a:fld id="{ACC122DC-474C-4399-9E5A-F5AFC49C8D19}" type="datetimeFigureOut">
              <a:rPr lang="en-IN" smtClean="0"/>
              <a:t>22-01-2024</a:t>
            </a:fld>
            <a:endParaRPr lang="en-IN"/>
          </a:p>
        </p:txBody>
      </p:sp>
      <p:sp>
        <p:nvSpPr>
          <p:cNvPr id="6" name="Footer Placeholder 5">
            <a:extLst>
              <a:ext uri="{FF2B5EF4-FFF2-40B4-BE49-F238E27FC236}">
                <a16:creationId xmlns:a16="http://schemas.microsoft.com/office/drawing/2014/main" id="{1FF05C94-21B0-315B-B7BA-4BAE4E47B9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9B43A7-12F5-2B50-8F55-5D1C0781B9BD}"/>
              </a:ext>
            </a:extLst>
          </p:cNvPr>
          <p:cNvSpPr>
            <a:spLocks noGrp="1"/>
          </p:cNvSpPr>
          <p:nvPr>
            <p:ph type="sldNum" sz="quarter" idx="12"/>
          </p:nvPr>
        </p:nvSpPr>
        <p:spPr/>
        <p:txBody>
          <a:bodyPr/>
          <a:lstStyle/>
          <a:p>
            <a:fld id="{FBFA78FC-A4CA-4E0F-A252-AA0B7555C81E}" type="slidenum">
              <a:rPr lang="en-IN" smtClean="0"/>
              <a:t>‹#›</a:t>
            </a:fld>
            <a:endParaRPr lang="en-IN"/>
          </a:p>
        </p:txBody>
      </p:sp>
    </p:spTree>
    <p:extLst>
      <p:ext uri="{BB962C8B-B14F-4D97-AF65-F5344CB8AC3E}">
        <p14:creationId xmlns:p14="http://schemas.microsoft.com/office/powerpoint/2010/main" val="372766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787CE-8C3D-BEC6-AE8F-173E53E82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588C2B-DEBA-60C9-4B86-F5041F719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4DD057-4D83-5ADC-F57B-0F8BE03586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122DC-474C-4399-9E5A-F5AFC49C8D19}" type="datetimeFigureOut">
              <a:rPr lang="en-IN" smtClean="0"/>
              <a:t>22-01-2024</a:t>
            </a:fld>
            <a:endParaRPr lang="en-IN"/>
          </a:p>
        </p:txBody>
      </p:sp>
      <p:sp>
        <p:nvSpPr>
          <p:cNvPr id="5" name="Footer Placeholder 4">
            <a:extLst>
              <a:ext uri="{FF2B5EF4-FFF2-40B4-BE49-F238E27FC236}">
                <a16:creationId xmlns:a16="http://schemas.microsoft.com/office/drawing/2014/main" id="{19C07DA4-FF94-9A30-859B-BB12A54CE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66FAC8-CEE1-2661-98B6-1FCC02BFA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A78FC-A4CA-4E0F-A252-AA0B7555C81E}" type="slidenum">
              <a:rPr lang="en-IN" smtClean="0"/>
              <a:t>‹#›</a:t>
            </a:fld>
            <a:endParaRPr lang="en-IN"/>
          </a:p>
        </p:txBody>
      </p:sp>
    </p:spTree>
    <p:extLst>
      <p:ext uri="{BB962C8B-B14F-4D97-AF65-F5344CB8AC3E}">
        <p14:creationId xmlns:p14="http://schemas.microsoft.com/office/powerpoint/2010/main" val="1209476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2%20jupyter-labs-webscraping.ipynb"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3%20labs-jupyter-spacex-Data%20wrangling.ipynb"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4%20jupyter-labs-eda-sql-coursera_sqllite.ipynb"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5%20jupyter-labs-eda-dataviz.ipynb"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6%20lab_jupyter_launch_site_location.jupyterlite.ipynb"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7%20SpaceX%20Dash.ipynb"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8%20SpaceX_Machine_Learning_Prediction_Part_5.jupyterlite.ipynb"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jupyterlab-0-labs-prod-jupyterlab-us-east-0.labs.cognitiveclass.ai/user/shubhammeha1/lab/tree/labs/authoride/IBMSkillsNetwork%2BDS0321EN/labs/module_2/SQLLIte/jupyter-labs-eda-sql-coursera_sqllite.ipynb#Display-average-payload-mass-carried-by-booster-version-F9-v1.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hubham-Mehar19/IBM-Data-Science-Capstone-Project/blob/main/06%20lab_jupyter_launch_site_location.jupyterlite.ipynb" TargetMode="External"/><Relationship Id="rId3" Type="http://schemas.openxmlformats.org/officeDocument/2006/relationships/hyperlink" Target="https://github.com/Shubham-Mehar19/IBM-Data-Science-Capstone-Project/blob/main/01%20jupyter-labs-spacex-data-collection-api.ipynb" TargetMode="External"/><Relationship Id="rId7" Type="http://schemas.openxmlformats.org/officeDocument/2006/relationships/hyperlink" Target="https://github.com/Shubham-Mehar19/IBM-Data-Science-Capstone-Project/blob/main/05%20jupyter-labs-eda-dataviz.ipynb" TargetMode="External"/><Relationship Id="rId2" Type="http://schemas.openxmlformats.org/officeDocument/2006/relationships/hyperlink" Target="https://github.com/Shubham-Mehar19/IBM-Data-Science-Capstone-Project" TargetMode="External"/><Relationship Id="rId1" Type="http://schemas.openxmlformats.org/officeDocument/2006/relationships/slideLayout" Target="../slideLayouts/slideLayout7.xml"/><Relationship Id="rId6" Type="http://schemas.openxmlformats.org/officeDocument/2006/relationships/hyperlink" Target="https://github.com/Shubham-Mehar19/IBM-Data-Science-Capstone-Project/blob/main/04%20jupyter-labs-eda-sql-coursera_sqllite.ipynb" TargetMode="External"/><Relationship Id="rId5" Type="http://schemas.openxmlformats.org/officeDocument/2006/relationships/hyperlink" Target="https://github.com/Shubham-Mehar19/IBM-Data-Science-Capstone-Project/blob/main/03%20labs-jupyter-spacex-Data%20wrangling.ipynb" TargetMode="External"/><Relationship Id="rId10" Type="http://schemas.openxmlformats.org/officeDocument/2006/relationships/hyperlink" Target="https://github.com/Shubham-Mehar19/IBM-Data-Science-Capstone-Project/blob/main/08%20SpaceX_Machine_Learning_Prediction_Part_5.jupyterlite.ipynb" TargetMode="External"/><Relationship Id="rId4" Type="http://schemas.openxmlformats.org/officeDocument/2006/relationships/hyperlink" Target="https://github.com/Shubham-Mehar19/IBM-Data-Science-Capstone-Project/blob/main/02%20jupyter-labs-webscraping.ipynb" TargetMode="External"/><Relationship Id="rId9" Type="http://schemas.openxmlformats.org/officeDocument/2006/relationships/hyperlink" Target="https://github.com/Shubham-Mehar19/IBM-Data-Science-Capstone-Project/blob/main/07%20SpaceX%20Dash.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Shubham-Mehar19/IBM-Data-Science-Capstone-Project/blob/main/01%20jupyter-labs-spacex-data-collection-api.ipyn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12BFAA-5D1D-6559-FD9D-AC1E250E5DC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27503"/>
            <a:ext cx="12191999" cy="6856781"/>
          </a:xfrm>
          <a:prstGeom prst="rect">
            <a:avLst/>
          </a:prstGeom>
        </p:spPr>
      </p:pic>
      <p:sp>
        <p:nvSpPr>
          <p:cNvPr id="4" name="Rectangle 3">
            <a:extLst>
              <a:ext uri="{FF2B5EF4-FFF2-40B4-BE49-F238E27FC236}">
                <a16:creationId xmlns:a16="http://schemas.microsoft.com/office/drawing/2014/main" id="{F4714878-0793-9AD3-4978-E51DFAFB1F73}"/>
              </a:ext>
            </a:extLst>
          </p:cNvPr>
          <p:cNvSpPr/>
          <p:nvPr/>
        </p:nvSpPr>
        <p:spPr>
          <a:xfrm>
            <a:off x="295326" y="89665"/>
            <a:ext cx="11672555"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IBM DATA SCIENCE</a:t>
            </a:r>
          </a:p>
        </p:txBody>
      </p:sp>
      <p:sp>
        <p:nvSpPr>
          <p:cNvPr id="5" name="Rectangle 4">
            <a:extLst>
              <a:ext uri="{FF2B5EF4-FFF2-40B4-BE49-F238E27FC236}">
                <a16:creationId xmlns:a16="http://schemas.microsoft.com/office/drawing/2014/main" id="{CEFED12A-4C73-2E0A-AD9F-AD17A9D420E3}"/>
              </a:ext>
            </a:extLst>
          </p:cNvPr>
          <p:cNvSpPr/>
          <p:nvPr/>
        </p:nvSpPr>
        <p:spPr>
          <a:xfrm>
            <a:off x="472155" y="1232667"/>
            <a:ext cx="11247694" cy="830997"/>
          </a:xfrm>
          <a:prstGeom prst="rect">
            <a:avLst/>
          </a:prstGeom>
          <a:noFill/>
        </p:spPr>
        <p:txBody>
          <a:bodyPr wrap="non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APPLIED DATA SCIENCE CAPSTONE PROJECT</a:t>
            </a:r>
          </a:p>
        </p:txBody>
      </p:sp>
      <p:sp>
        <p:nvSpPr>
          <p:cNvPr id="6" name="Rectangle 5">
            <a:extLst>
              <a:ext uri="{FF2B5EF4-FFF2-40B4-BE49-F238E27FC236}">
                <a16:creationId xmlns:a16="http://schemas.microsoft.com/office/drawing/2014/main" id="{5E5B1F87-F20B-0E4E-767B-E273CAC789F2}"/>
              </a:ext>
            </a:extLst>
          </p:cNvPr>
          <p:cNvSpPr/>
          <p:nvPr/>
        </p:nvSpPr>
        <p:spPr>
          <a:xfrm>
            <a:off x="295326" y="5845005"/>
            <a:ext cx="5601213"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SHUBHAM MEHAR</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TextBox 8">
            <a:extLst>
              <a:ext uri="{FF2B5EF4-FFF2-40B4-BE49-F238E27FC236}">
                <a16:creationId xmlns:a16="http://schemas.microsoft.com/office/drawing/2014/main" id="{E0522772-001D-6C92-4968-50786DA27109}"/>
              </a:ext>
            </a:extLst>
          </p:cNvPr>
          <p:cNvSpPr txBox="1"/>
          <p:nvPr/>
        </p:nvSpPr>
        <p:spPr>
          <a:xfrm>
            <a:off x="295326" y="5560818"/>
            <a:ext cx="1694839" cy="369332"/>
          </a:xfrm>
          <a:prstGeom prst="rect">
            <a:avLst/>
          </a:prstGeom>
          <a:noFill/>
        </p:spPr>
        <p:txBody>
          <a:bodyPr wrap="square" rtlCol="0">
            <a:spAutoFit/>
          </a:bodyPr>
          <a:lstStyle/>
          <a:p>
            <a:r>
              <a:rPr lang="en-US" b="1" dirty="0">
                <a:solidFill>
                  <a:schemeClr val="bg1"/>
                </a:solidFill>
              </a:rPr>
              <a:t>AUTHOR</a:t>
            </a:r>
            <a:endParaRPr lang="en-IN" b="1" dirty="0">
              <a:solidFill>
                <a:schemeClr val="bg1"/>
              </a:solidFill>
            </a:endParaRPr>
          </a:p>
        </p:txBody>
      </p:sp>
      <p:sp>
        <p:nvSpPr>
          <p:cNvPr id="10" name="TextBox 9">
            <a:extLst>
              <a:ext uri="{FF2B5EF4-FFF2-40B4-BE49-F238E27FC236}">
                <a16:creationId xmlns:a16="http://schemas.microsoft.com/office/drawing/2014/main" id="{72BD480D-983A-393A-8389-64710F877E90}"/>
              </a:ext>
            </a:extLst>
          </p:cNvPr>
          <p:cNvSpPr txBox="1"/>
          <p:nvPr/>
        </p:nvSpPr>
        <p:spPr>
          <a:xfrm>
            <a:off x="9170894" y="6075837"/>
            <a:ext cx="2796987" cy="461665"/>
          </a:xfrm>
          <a:prstGeom prst="rect">
            <a:avLst/>
          </a:prstGeom>
          <a:noFill/>
        </p:spPr>
        <p:txBody>
          <a:bodyPr wrap="square" rtlCol="0">
            <a:spAutoFit/>
          </a:bodyPr>
          <a:lstStyle/>
          <a:p>
            <a:r>
              <a:rPr lang="en-US" sz="2400" b="1" dirty="0">
                <a:solidFill>
                  <a:schemeClr val="bg1"/>
                </a:solidFill>
              </a:rPr>
              <a:t>DATE- 22/01/2024</a:t>
            </a:r>
            <a:endParaRPr lang="en-IN" sz="2400" b="1" dirty="0">
              <a:solidFill>
                <a:schemeClr val="bg1"/>
              </a:solidFill>
            </a:endParaRPr>
          </a:p>
        </p:txBody>
      </p:sp>
      <p:pic>
        <p:nvPicPr>
          <p:cNvPr id="2" name="Picture 2" descr="IBM Skills Network Logo - Horizontal-noai copy.png">
            <a:extLst>
              <a:ext uri="{FF2B5EF4-FFF2-40B4-BE49-F238E27FC236}">
                <a16:creationId xmlns:a16="http://schemas.microsoft.com/office/drawing/2014/main" id="{A043C73C-F128-660F-E83D-81D0217AE8AF}"/>
              </a:ext>
            </a:extLst>
          </p:cNvPr>
          <p:cNvPicPr>
            <a:picLocks noChangeAspect="1"/>
          </p:cNvPicPr>
          <p:nvPr/>
        </p:nvPicPr>
        <p:blipFill>
          <a:blip r:embed="rId4"/>
          <a:stretch>
            <a:fillRect/>
          </a:stretch>
        </p:blipFill>
        <p:spPr>
          <a:xfrm>
            <a:off x="938113" y="313800"/>
            <a:ext cx="2104103" cy="629183"/>
          </a:xfrm>
          <a:prstGeom prst="rect">
            <a:avLst/>
          </a:prstGeom>
        </p:spPr>
      </p:pic>
      <p:sp>
        <p:nvSpPr>
          <p:cNvPr id="3" name="Rectangle 2">
            <a:extLst>
              <a:ext uri="{FF2B5EF4-FFF2-40B4-BE49-F238E27FC236}">
                <a16:creationId xmlns:a16="http://schemas.microsoft.com/office/drawing/2014/main" id="{3AB10445-A7E3-F069-CB1D-AB62B063FC01}"/>
              </a:ext>
            </a:extLst>
          </p:cNvPr>
          <p:cNvSpPr/>
          <p:nvPr/>
        </p:nvSpPr>
        <p:spPr>
          <a:xfrm>
            <a:off x="2052457" y="2767281"/>
            <a:ext cx="8087086" cy="1323439"/>
          </a:xfrm>
          <a:prstGeom prst="rect">
            <a:avLst/>
          </a:prstGeom>
          <a:noFill/>
        </p:spPr>
        <p:txBody>
          <a:bodyPr wrap="none" lIns="91440" tIns="45720" rIns="91440" bIns="45720">
            <a:spAutoFit/>
          </a:bodyPr>
          <a:lstStyle/>
          <a:p>
            <a:pPr algn="ctr"/>
            <a:r>
              <a:rPr lang="en-US" sz="8000" b="1" cap="none" spc="0" dirty="0">
                <a:ln w="6600">
                  <a:solidFill>
                    <a:schemeClr val="accent2"/>
                  </a:solidFill>
                  <a:prstDash val="solid"/>
                </a:ln>
                <a:solidFill>
                  <a:srgbClr val="FFFFFF"/>
                </a:solidFill>
                <a:effectLst>
                  <a:outerShdw dist="38100" dir="2700000" algn="tl" rotWithShape="0">
                    <a:schemeClr val="accent2"/>
                  </a:outerShdw>
                </a:effectLst>
              </a:rPr>
              <a:t>Space X to Space Y</a:t>
            </a:r>
          </a:p>
        </p:txBody>
      </p:sp>
    </p:spTree>
    <p:extLst>
      <p:ext uri="{BB962C8B-B14F-4D97-AF65-F5344CB8AC3E}">
        <p14:creationId xmlns:p14="http://schemas.microsoft.com/office/powerpoint/2010/main" val="703509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94148" y="103113"/>
            <a:ext cx="540372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1089212"/>
            <a:ext cx="11607053" cy="5623463"/>
          </a:xfrm>
          <a:prstGeom prst="rect">
            <a:avLst/>
          </a:prstGeom>
          <a:noFill/>
        </p:spPr>
        <p:txBody>
          <a:bodyPr wrap="square" rtlCol="0">
            <a:spAutoFit/>
          </a:bodyPr>
          <a:lstStyle/>
          <a:p>
            <a:pPr algn="just">
              <a:lnSpc>
                <a:spcPct val="107000"/>
              </a:lnSpc>
              <a:spcAft>
                <a:spcPts val="800"/>
              </a:spcAft>
            </a:pPr>
            <a:r>
              <a:rPr lang="en-IN" sz="3200" b="1" kern="0"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W</a:t>
            </a:r>
            <a:r>
              <a:rPr lang="en-IN" sz="3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eb scraping</a:t>
            </a:r>
          </a:p>
          <a:p>
            <a:pPr marL="285750" indent="-285750" algn="just">
              <a:lnSpc>
                <a:spcPct val="200000"/>
              </a:lnSpc>
              <a:buFont typeface="Wingdings" panose="05000000000000000000" pitchFamily="2" charset="2"/>
              <a:buChar char="q"/>
            </a:pPr>
            <a:r>
              <a:rPr lang="en-IN" kern="0" dirty="0">
                <a:latin typeface="Times New Roman" panose="02020603050405020304" pitchFamily="18" charset="0"/>
                <a:ea typeface="Times New Roman" panose="02020603050405020304" pitchFamily="18" charset="0"/>
                <a:cs typeface="Times New Roman" panose="02020603050405020304" pitchFamily="18" charset="0"/>
              </a:rPr>
              <a:t>U</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sing the Python </a:t>
            </a:r>
            <a:r>
              <a:rPr lang="en-IN" kern="0" dirty="0" err="1">
                <a:effectLst/>
                <a:latin typeface="Times New Roman" panose="02020603050405020304" pitchFamily="18" charset="0"/>
                <a:ea typeface="Times New Roman" panose="02020603050405020304" pitchFamily="18" charset="0"/>
                <a:cs typeface="Times New Roman" panose="02020603050405020304" pitchFamily="18" charset="0"/>
              </a:rPr>
              <a:t>BeautifulSoup</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package to web scrape some HTML </a:t>
            </a:r>
            <a:r>
              <a:rPr lang="en-IN" kern="100" dirty="0">
                <a:latin typeface="Times New Roman" panose="02020603050405020304" pitchFamily="18" charset="0"/>
                <a:ea typeface="Calibri" panose="020F0502020204030204" pitchFamily="34" charset="0"/>
                <a:cs typeface="Times New Roman" panose="02020603050405020304" pitchFamily="18" charset="0"/>
              </a:rPr>
              <a:t> </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tables that contain valuable Falcon 9 launch records from Wiki Pages.</a:t>
            </a:r>
          </a:p>
          <a:p>
            <a:pPr marL="285750" indent="-285750" algn="just">
              <a:lnSpc>
                <a:spcPct val="20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Request the Falcon9 Launch Wiki page from its URL</a:t>
            </a:r>
            <a:endParaRPr lang="en-IN"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q"/>
            </a:pP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Create a </a:t>
            </a: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BeautifulSoup</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object from the HTML response</a:t>
            </a:r>
            <a:r>
              <a:rPr lang="en-US" altLang="en-US"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Extract all column/variable names from the HTML table header</a:t>
            </a: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Create a data frame by parsing the launch HTML tables</a:t>
            </a:r>
          </a:p>
          <a:p>
            <a:pPr marL="285750" indent="-285750" algn="just">
              <a:lnSpc>
                <a:spcPct val="20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F</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ill in the parsed launch record values into </a:t>
            </a: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launch_dict</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a:t>
            </a:r>
            <a:r>
              <a:rPr lang="en-US" i="0" dirty="0">
                <a:effectLst/>
                <a:latin typeface="Times New Roman" panose="02020603050405020304" pitchFamily="18" charset="0"/>
                <a:cs typeface="Times New Roman" panose="02020603050405020304" pitchFamily="18" charset="0"/>
              </a:rPr>
              <a:t>xport it to a CSV </a:t>
            </a:r>
          </a:p>
          <a:p>
            <a:pPr marL="285750" indent="-285750" algn="just">
              <a:lnSpc>
                <a:spcPct val="200000"/>
              </a:lnSpc>
              <a:buFont typeface="Wingdings" panose="05000000000000000000" pitchFamily="2" charset="2"/>
              <a:buChar char="q"/>
            </a:pPr>
            <a:r>
              <a:rPr lang="en-US" kern="0" dirty="0">
                <a:latin typeface="Times New Roman" panose="02020603050405020304" pitchFamily="18" charset="0"/>
                <a:ea typeface="Times New Roman" panose="02020603050405020304" pitchFamily="18" charset="0"/>
                <a:cs typeface="Times New Roman" panose="02020603050405020304" pitchFamily="18" charset="0"/>
                <a:hlinkClick r:id="rId2"/>
              </a:rPr>
              <a:t>Web Scrapping file link</a:t>
            </a:r>
            <a:endParaRPr lang="en-IN" kern="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53A9F01-5AA5-5901-C7A0-89893356C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399" y="5916705"/>
            <a:ext cx="1080247" cy="1080247"/>
          </a:xfrm>
          <a:prstGeom prst="rect">
            <a:avLst/>
          </a:prstGeom>
        </p:spPr>
      </p:pic>
    </p:spTree>
    <p:extLst>
      <p:ext uri="{BB962C8B-B14F-4D97-AF65-F5344CB8AC3E}">
        <p14:creationId xmlns:p14="http://schemas.microsoft.com/office/powerpoint/2010/main" val="176862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94148" y="103113"/>
            <a:ext cx="540372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4" y="1089212"/>
            <a:ext cx="6846794" cy="583750"/>
          </a:xfrm>
          <a:prstGeom prst="rect">
            <a:avLst/>
          </a:prstGeom>
          <a:noFill/>
        </p:spPr>
        <p:txBody>
          <a:bodyPr wrap="square" rtlCol="0">
            <a:spAutoFit/>
          </a:bodyPr>
          <a:lstStyle/>
          <a:p>
            <a:pPr algn="just">
              <a:lnSpc>
                <a:spcPct val="107000"/>
              </a:lnSpc>
              <a:spcAft>
                <a:spcPts val="800"/>
              </a:spcAft>
            </a:pPr>
            <a:r>
              <a:rPr lang="en-IN" sz="3200" b="1" kern="0"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W</a:t>
            </a:r>
            <a:r>
              <a:rPr lang="en-IN" sz="3200" b="1" kern="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eb scraping Flowchart</a:t>
            </a:r>
          </a:p>
        </p:txBody>
      </p:sp>
      <p:graphicFrame>
        <p:nvGraphicFramePr>
          <p:cNvPr id="5" name="Diagram 4">
            <a:extLst>
              <a:ext uri="{FF2B5EF4-FFF2-40B4-BE49-F238E27FC236}">
                <a16:creationId xmlns:a16="http://schemas.microsoft.com/office/drawing/2014/main" id="{8CB7DA65-4C90-23FD-7F75-BA45124B5391}"/>
              </a:ext>
            </a:extLst>
          </p:cNvPr>
          <p:cNvGraphicFramePr/>
          <p:nvPr>
            <p:extLst>
              <p:ext uri="{D42A27DB-BD31-4B8C-83A1-F6EECF244321}">
                <p14:modId xmlns:p14="http://schemas.microsoft.com/office/powerpoint/2010/main" val="337750164"/>
              </p:ext>
            </p:extLst>
          </p:nvPr>
        </p:nvGraphicFramePr>
        <p:xfrm>
          <a:off x="293594" y="1936376"/>
          <a:ext cx="11604812" cy="4719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669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22528" y="103113"/>
            <a:ext cx="554696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WRANGLING</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12911" y="1183341"/>
            <a:ext cx="11781866" cy="570444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Exploratory Data Analysis (EDA) to find some patterns in the data and determine what would be the label for training supervised models.</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Calculate the number of launches on each site</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Calculate the number and occurrence of each orbit</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Calculate the number and </a:t>
            </a:r>
            <a:r>
              <a:rPr lang="en-US" dirty="0" err="1">
                <a:latin typeface="Times New Roman" panose="02020603050405020304" pitchFamily="18" charset="0"/>
                <a:cs typeface="Times New Roman" panose="02020603050405020304" pitchFamily="18" charset="0"/>
              </a:rPr>
              <a:t>occurence</a:t>
            </a:r>
            <a:r>
              <a:rPr lang="en-US" dirty="0">
                <a:latin typeface="Times New Roman" panose="02020603050405020304" pitchFamily="18" charset="0"/>
                <a:cs typeface="Times New Roman" panose="02020603050405020304" pitchFamily="18" charset="0"/>
              </a:rPr>
              <a:t> of mission outcome of the orbits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dirty="0">
                <a:latin typeface="Times New Roman" panose="02020603050405020304" pitchFamily="18" charset="0"/>
                <a:cs typeface="Times New Roman" panose="02020603050405020304" pitchFamily="18" charset="0"/>
              </a:rPr>
              <a:t>Create a landing outcome label from Outcome column</a:t>
            </a:r>
          </a:p>
          <a:p>
            <a:pPr marL="742950" lvl="1" indent="-285750" eaLnBrk="0" fontAlgn="base" hangingPunct="0">
              <a:lnSpc>
                <a:spcPct val="200000"/>
              </a:lnSpc>
              <a:spcBef>
                <a:spcPct val="0"/>
              </a:spcBef>
              <a:spcAft>
                <a:spcPct val="0"/>
              </a:spcAft>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Using the Outcome, create a list where the element is zero if the corresponding row in Outcome is in the set </a:t>
            </a:r>
            <a:r>
              <a:rPr lang="en-US" altLang="en-US" dirty="0" err="1">
                <a:latin typeface="Times New Roman" panose="02020603050405020304" pitchFamily="18" charset="0"/>
                <a:cs typeface="Times New Roman" panose="02020603050405020304" pitchFamily="18" charset="0"/>
              </a:rPr>
              <a:t>bad_outcome</a:t>
            </a:r>
            <a:r>
              <a:rPr lang="en-US" altLang="en-US" dirty="0">
                <a:latin typeface="Times New Roman" panose="02020603050405020304" pitchFamily="18" charset="0"/>
                <a:cs typeface="Times New Roman" panose="02020603050405020304" pitchFamily="18" charset="0"/>
              </a:rPr>
              <a:t>; otherwise, it's one. Then assign it to the variable </a:t>
            </a:r>
            <a:r>
              <a:rPr lang="en-US" altLang="en-US" dirty="0" err="1">
                <a:latin typeface="Times New Roman" panose="02020603050405020304" pitchFamily="18" charset="0"/>
                <a:cs typeface="Times New Roman" panose="02020603050405020304" pitchFamily="18" charset="0"/>
              </a:rPr>
              <a:t>landing_class</a:t>
            </a:r>
            <a:r>
              <a:rPr lang="en-US" altLang="en-US"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Export it to a CSV </a:t>
            </a:r>
          </a:p>
          <a:p>
            <a:pPr marL="285750" indent="-285750" algn="just">
              <a:lnSpc>
                <a:spcPct val="20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hlinkClick r:id="rId2"/>
              </a:rPr>
              <a:t>Data Wrangling File Link</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9004C62-DB35-A91A-A49A-C0364AE11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93214">
            <a:off x="4213411" y="5807541"/>
            <a:ext cx="1080247" cy="1080247"/>
          </a:xfrm>
          <a:prstGeom prst="rect">
            <a:avLst/>
          </a:prstGeom>
        </p:spPr>
      </p:pic>
    </p:spTree>
    <p:extLst>
      <p:ext uri="{BB962C8B-B14F-4D97-AF65-F5344CB8AC3E}">
        <p14:creationId xmlns:p14="http://schemas.microsoft.com/office/powerpoint/2010/main" val="216420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22528" y="103113"/>
            <a:ext cx="554696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WRANGLING</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914401"/>
            <a:ext cx="11781866" cy="5852179"/>
          </a:xfrm>
          <a:prstGeom prst="rect">
            <a:avLst/>
          </a:prstGeom>
          <a:noFill/>
        </p:spPr>
        <p:txBody>
          <a:bodyPr wrap="square" rtlCol="0">
            <a:spAutoFit/>
          </a:bodyPr>
          <a:lstStyle/>
          <a:p>
            <a:pPr algn="just">
              <a:lnSpc>
                <a:spcPct val="150000"/>
              </a:lnSpc>
            </a:pPr>
            <a:r>
              <a:rPr lang="en-IN" sz="2800" b="1" kern="0"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Exploratory Data Analysis Using SQL</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Display the names of the unique launch sites in the space mission</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Display 5 records where launch sites begin with the string 'CCA'</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Display the total payload mass carried by boosters launched by NASA (CRS)</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Display average payload mass carried by booster version F9 v1.1</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List the date when the first </a:t>
            </a:r>
            <a:r>
              <a:rPr lang="en-US" i="0" dirty="0" err="1">
                <a:effectLst/>
                <a:latin typeface="Times New Roman" panose="02020603050405020304" pitchFamily="18" charset="0"/>
                <a:cs typeface="Times New Roman" panose="02020603050405020304" pitchFamily="18" charset="0"/>
              </a:rPr>
              <a:t>succesful</a:t>
            </a:r>
            <a:r>
              <a:rPr lang="en-US" i="0" dirty="0">
                <a:effectLst/>
                <a:latin typeface="Times New Roman" panose="02020603050405020304" pitchFamily="18" charset="0"/>
                <a:cs typeface="Times New Roman" panose="02020603050405020304" pitchFamily="18" charset="0"/>
              </a:rPr>
              <a:t> landing outcome in ground pad was </a:t>
            </a:r>
            <a:r>
              <a:rPr lang="en-US" i="0" dirty="0" err="1">
                <a:effectLst/>
                <a:latin typeface="Times New Roman" panose="02020603050405020304" pitchFamily="18" charset="0"/>
                <a:cs typeface="Times New Roman" panose="02020603050405020304" pitchFamily="18" charset="0"/>
              </a:rPr>
              <a:t>acheived</a:t>
            </a:r>
            <a:r>
              <a:rPr lang="en-US" i="0" dirty="0">
                <a:effectLst/>
                <a:latin typeface="Times New Roman" panose="02020603050405020304" pitchFamily="18" charset="0"/>
                <a:cs typeface="Times New Roman" panose="02020603050405020304" pitchFamily="18" charset="0"/>
              </a:rPr>
              <a:t>.</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List the names of the boosters which have success in drone ship and have payload mass greater than 4000 but less than 6000</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List the total number of successful and failure mission outcomes</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List the names of the </a:t>
            </a:r>
            <a:r>
              <a:rPr lang="en-US" i="0" dirty="0" err="1">
                <a:effectLst/>
                <a:latin typeface="Times New Roman" panose="02020603050405020304" pitchFamily="18" charset="0"/>
                <a:cs typeface="Times New Roman" panose="02020603050405020304" pitchFamily="18" charset="0"/>
              </a:rPr>
              <a:t>booster_versions</a:t>
            </a:r>
            <a:r>
              <a:rPr lang="en-US" i="0" dirty="0">
                <a:effectLst/>
                <a:latin typeface="Times New Roman" panose="02020603050405020304" pitchFamily="18" charset="0"/>
                <a:cs typeface="Times New Roman" panose="02020603050405020304" pitchFamily="18" charset="0"/>
              </a:rPr>
              <a:t> which have carried the maximum payload mass. Use a subquery</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List the records which will display the month names, failure </a:t>
            </a:r>
            <a:r>
              <a:rPr lang="en-US" i="0" dirty="0" err="1">
                <a:effectLst/>
                <a:latin typeface="Times New Roman" panose="02020603050405020304" pitchFamily="18" charset="0"/>
                <a:cs typeface="Times New Roman" panose="02020603050405020304" pitchFamily="18" charset="0"/>
              </a:rPr>
              <a:t>landing_outcomes</a:t>
            </a:r>
            <a:r>
              <a:rPr lang="en-US" i="0" dirty="0">
                <a:effectLst/>
                <a:latin typeface="Times New Roman" panose="02020603050405020304" pitchFamily="18" charset="0"/>
                <a:cs typeface="Times New Roman" panose="02020603050405020304" pitchFamily="18" charset="0"/>
              </a:rPr>
              <a:t> in drone ship ,booster versions, </a:t>
            </a:r>
            <a:r>
              <a:rPr lang="en-US" i="0" dirty="0" err="1">
                <a:effectLst/>
                <a:latin typeface="Times New Roman" panose="02020603050405020304" pitchFamily="18" charset="0"/>
                <a:cs typeface="Times New Roman" panose="02020603050405020304" pitchFamily="18" charset="0"/>
              </a:rPr>
              <a:t>launch_site</a:t>
            </a:r>
            <a:r>
              <a:rPr lang="en-US" i="0" dirty="0">
                <a:effectLst/>
                <a:latin typeface="Times New Roman" panose="02020603050405020304" pitchFamily="18" charset="0"/>
                <a:cs typeface="Times New Roman" panose="02020603050405020304" pitchFamily="18" charset="0"/>
              </a:rPr>
              <a:t> for the months in year 2015.</a:t>
            </a:r>
          </a:p>
          <a:p>
            <a:pPr marL="285750" indent="-285750" algn="just">
              <a:lnSpc>
                <a:spcPct val="130000"/>
              </a:lnSpc>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Rank the count of landing outcomes (such as Failure (drone ship) or Success (ground pad)) between the date 2010-06-04 and 2017-03-20, in descending order.</a:t>
            </a:r>
          </a:p>
          <a:p>
            <a:pPr marL="285750" indent="-285750" algn="just">
              <a:lnSpc>
                <a:spcPct val="130000"/>
              </a:lnSpc>
              <a:buFont typeface="Wingdings" panose="05000000000000000000" pitchFamily="2" charset="2"/>
              <a:buChar char="q"/>
            </a:pP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SQL FILE LINK </a:t>
            </a:r>
            <a:endPar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ACFC31D-6984-3023-7CD5-064DB3224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095">
            <a:off x="3140164" y="6003754"/>
            <a:ext cx="946136" cy="946136"/>
          </a:xfrm>
          <a:prstGeom prst="rect">
            <a:avLst/>
          </a:prstGeom>
        </p:spPr>
      </p:pic>
    </p:spTree>
    <p:extLst>
      <p:ext uri="{BB962C8B-B14F-4D97-AF65-F5344CB8AC3E}">
        <p14:creationId xmlns:p14="http://schemas.microsoft.com/office/powerpoint/2010/main" val="2669883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22528" y="103113"/>
            <a:ext cx="554696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WRANGLING</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860613"/>
            <a:ext cx="11566713" cy="5987024"/>
          </a:xfrm>
          <a:prstGeom prst="rect">
            <a:avLst/>
          </a:prstGeom>
          <a:noFill/>
        </p:spPr>
        <p:txBody>
          <a:bodyPr wrap="square" rtlCol="0">
            <a:spAutoFit/>
          </a:bodyPr>
          <a:lstStyle/>
          <a:p>
            <a:pPr algn="just">
              <a:lnSpc>
                <a:spcPct val="107000"/>
              </a:lnSpc>
              <a:spcAft>
                <a:spcPts val="800"/>
              </a:spcAft>
            </a:pPr>
            <a:r>
              <a:rPr lang="en-IN" sz="2800" b="1" kern="0"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Exploratory Data Analysis Using Visualization</a:t>
            </a:r>
          </a:p>
          <a:p>
            <a:pPr algn="just">
              <a:lnSpc>
                <a:spcPct val="125000"/>
              </a:lnSpc>
              <a:spcAft>
                <a:spcPts val="800"/>
              </a:spcAft>
            </a:pPr>
            <a:r>
              <a:rPr lang="en-US" sz="1400" i="0" dirty="0">
                <a:effectLst/>
                <a:latin typeface="Times New Roman" panose="02020603050405020304" pitchFamily="18" charset="0"/>
                <a:cs typeface="Times New Roman" panose="02020603050405020304" pitchFamily="18" charset="0"/>
              </a:rPr>
              <a:t>Matplotlib and Seaborn python libraries are used for EDA using Visualizations.</a:t>
            </a:r>
          </a:p>
          <a:p>
            <a:pPr marL="285750" indent="-285750" algn="just">
              <a:lnSpc>
                <a:spcPct val="125000"/>
              </a:lnSpc>
              <a:spcAft>
                <a:spcPts val="800"/>
              </a:spcAf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Visualize the relationship between Flight Number and Launch Site</a:t>
            </a:r>
          </a:p>
          <a:p>
            <a:pPr marL="285750" indent="-285750" algn="just">
              <a:lnSpc>
                <a:spcPct val="125000"/>
              </a:lnSpc>
              <a:spcAft>
                <a:spcPts val="800"/>
              </a:spcAf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Plot a scatter point chart with x axis to be Flight Number and y axis to be the launch site, and hue to be the class value</a:t>
            </a:r>
          </a:p>
          <a:p>
            <a:pPr marL="285750" indent="-285750" algn="just">
              <a:lnSpc>
                <a:spcPct val="125000"/>
              </a:lnSpc>
              <a:spcAft>
                <a:spcPts val="800"/>
              </a:spcAf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Visualize the relationship between Payload and Launch Site</a:t>
            </a:r>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Plot a scatter point chart with x axis to be Pay Load Mass (kg) and y axis to be the launch site, and hue to be the class value</a:t>
            </a:r>
          </a:p>
          <a:p>
            <a:pPr marL="285750" indent="-285750" algn="just">
              <a:lnSpc>
                <a:spcPct val="125000"/>
              </a:lnSpc>
              <a:spcAft>
                <a:spcPts val="800"/>
              </a:spcAf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Visualize the relationship between success rate of each orbit type</a:t>
            </a:r>
            <a:endParaRPr lang="en-US" sz="1400" dirty="0">
              <a:latin typeface="Times New Roman" panose="02020603050405020304" pitchFamily="18" charset="0"/>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system-ui"/>
              </a:rPr>
              <a:t>check if there are any relationship between success rate and orbit type, use </a:t>
            </a:r>
            <a:r>
              <a:rPr lang="en-US" sz="1400" b="0" i="0" dirty="0" err="1">
                <a:effectLst/>
                <a:latin typeface="system-ui"/>
              </a:rPr>
              <a:t>groupby</a:t>
            </a:r>
            <a:r>
              <a:rPr lang="en-US" sz="1400" b="0" i="0" dirty="0">
                <a:effectLst/>
                <a:latin typeface="system-ui"/>
              </a:rPr>
              <a:t> method on Orbit column and get the mean of Class column.</a:t>
            </a: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Visualize the relationship between </a:t>
            </a:r>
            <a:r>
              <a:rPr lang="en-US" sz="1400" b="0" i="0" dirty="0" err="1">
                <a:effectLst/>
                <a:latin typeface="Times New Roman" panose="02020603050405020304" pitchFamily="18" charset="0"/>
                <a:cs typeface="Times New Roman" panose="02020603050405020304" pitchFamily="18" charset="0"/>
              </a:rPr>
              <a:t>FlightNumber</a:t>
            </a:r>
            <a:r>
              <a:rPr lang="en-US" sz="1400" b="0" i="0" dirty="0">
                <a:effectLst/>
                <a:latin typeface="Times New Roman" panose="02020603050405020304" pitchFamily="18" charset="0"/>
                <a:cs typeface="Times New Roman" panose="02020603050405020304" pitchFamily="18" charset="0"/>
              </a:rPr>
              <a:t> and Orbit type</a:t>
            </a:r>
            <a:endParaRPr lang="en-US" sz="1400" dirty="0">
              <a:latin typeface="system-ui"/>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Plot a scatter point chart with x axis to be </a:t>
            </a:r>
            <a:r>
              <a:rPr lang="en-US" sz="1400" b="0" i="0" dirty="0" err="1">
                <a:effectLst/>
                <a:latin typeface="Times New Roman" panose="02020603050405020304" pitchFamily="18" charset="0"/>
                <a:cs typeface="Times New Roman" panose="02020603050405020304" pitchFamily="18" charset="0"/>
              </a:rPr>
              <a:t>FlightNumber</a:t>
            </a:r>
            <a:r>
              <a:rPr lang="en-US" sz="1400" b="0" i="0" dirty="0">
                <a:effectLst/>
                <a:latin typeface="Times New Roman" panose="02020603050405020304" pitchFamily="18" charset="0"/>
                <a:cs typeface="Times New Roman" panose="02020603050405020304" pitchFamily="18" charset="0"/>
              </a:rPr>
              <a:t> and y axis to be the Orbit, and hue to be the class value</a:t>
            </a:r>
            <a:endParaRPr lang="en-US" sz="1400" b="0" i="0" dirty="0">
              <a:effectLst/>
              <a:latin typeface="system-ui"/>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Visualize the relationship between Payload and Orbit type</a:t>
            </a:r>
            <a:endParaRPr lang="en-US" sz="1400" dirty="0">
              <a:latin typeface="system-ui"/>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Plot a scatter point chart with x axis to be Payload and y axis to be the Orbit, and hue to be the class value</a:t>
            </a:r>
            <a:endParaRPr lang="en-US" sz="1400" b="0" i="0" dirty="0">
              <a:effectLst/>
              <a:latin typeface="system-ui"/>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Visualize the launch success yearly trend</a:t>
            </a:r>
            <a:endParaRPr lang="en-US" sz="1400" dirty="0">
              <a:latin typeface="system-ui"/>
              <a:cs typeface="Times New Roman" panose="02020603050405020304" pitchFamily="18" charset="0"/>
            </a:endParaRPr>
          </a:p>
          <a:p>
            <a:pPr marL="285750" indent="-285750" algn="just">
              <a:lnSpc>
                <a:spcPct val="125000"/>
              </a:lnSpc>
              <a:spcAft>
                <a:spcPts val="800"/>
              </a:spcAf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Plot a line chart with x axis to be the extracted year and y axis to be the success rate</a:t>
            </a:r>
            <a:endParaRPr lang="en-US" sz="2000" b="0" i="0" dirty="0">
              <a:effectLst/>
              <a:latin typeface="Times New Roman" panose="02020603050405020304" pitchFamily="18" charset="0"/>
              <a:cs typeface="Times New Roman" panose="02020603050405020304" pitchFamily="18" charset="0"/>
              <a:hlinkClick r:id="rId2"/>
            </a:endParaRPr>
          </a:p>
          <a:p>
            <a:pPr marL="285750" indent="-285750" algn="just">
              <a:lnSpc>
                <a:spcPct val="125000"/>
              </a:lnSpc>
              <a:spcAft>
                <a:spcPts val="800"/>
              </a:spcAf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hlinkClick r:id="rId2"/>
              </a:rPr>
              <a:t>EDA Visualization File Link</a:t>
            </a:r>
            <a:endParaRPr lang="en-US" b="0" i="0" dirty="0">
              <a:effectLst/>
              <a:latin typeface="system-ui"/>
              <a:cs typeface="Times New Roman" panose="02020603050405020304" pitchFamily="18" charset="0"/>
            </a:endParaRPr>
          </a:p>
        </p:txBody>
      </p:sp>
      <p:pic>
        <p:nvPicPr>
          <p:cNvPr id="2" name="Picture 1">
            <a:extLst>
              <a:ext uri="{FF2B5EF4-FFF2-40B4-BE49-F238E27FC236}">
                <a16:creationId xmlns:a16="http://schemas.microsoft.com/office/drawing/2014/main" id="{F4AA1A27-D57E-1F73-7E8D-EDE6A1322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095">
            <a:off x="4915176" y="6017690"/>
            <a:ext cx="946136" cy="946136"/>
          </a:xfrm>
          <a:prstGeom prst="rect">
            <a:avLst/>
          </a:prstGeom>
        </p:spPr>
      </p:pic>
    </p:spTree>
    <p:extLst>
      <p:ext uri="{BB962C8B-B14F-4D97-AF65-F5344CB8AC3E}">
        <p14:creationId xmlns:p14="http://schemas.microsoft.com/office/powerpoint/2010/main" val="384501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2644623" y="103113"/>
            <a:ext cx="690278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FEATURE ENGINEERING</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1143000"/>
            <a:ext cx="11566713" cy="5506892"/>
          </a:xfrm>
          <a:prstGeom prst="rect">
            <a:avLst/>
          </a:prstGeom>
          <a:noFill/>
        </p:spPr>
        <p:txBody>
          <a:bodyPr wrap="square" rtlCol="0">
            <a:spAutoFit/>
          </a:bodyPr>
          <a:lstStyle/>
          <a:p>
            <a:pPr marL="285750" indent="-285750" algn="just">
              <a:lnSpc>
                <a:spcPct val="200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some preliminary insights about how each important variable would affect the success rate, we will select the features that will be used in success prediction in the future module.</a:t>
            </a:r>
          </a:p>
          <a:p>
            <a:pPr marL="285750" indent="-285750" algn="just">
              <a:lnSpc>
                <a:spcPct val="200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Create dummy variables to categorical columns</a:t>
            </a:r>
          </a:p>
          <a:p>
            <a:pPr marL="742950" lvl="1" indent="-285750" algn="just">
              <a:lnSpc>
                <a:spcPct val="200000"/>
              </a:lnSpc>
              <a:spcAft>
                <a:spcPts val="800"/>
              </a:spcAft>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Use the function </a:t>
            </a:r>
            <a:r>
              <a:rPr lang="en-US" altLang="en-US" dirty="0" err="1">
                <a:latin typeface="Times New Roman" panose="02020603050405020304" pitchFamily="18" charset="0"/>
                <a:cs typeface="Times New Roman" panose="02020603050405020304" pitchFamily="18" charset="0"/>
              </a:rPr>
              <a:t>get_dummies</a:t>
            </a:r>
            <a:r>
              <a:rPr lang="en-US" altLang="en-US" dirty="0">
                <a:latin typeface="Times New Roman" panose="02020603050405020304" pitchFamily="18" charset="0"/>
                <a:cs typeface="Times New Roman" panose="02020603050405020304" pitchFamily="18" charset="0"/>
              </a:rPr>
              <a:t> and features </a:t>
            </a:r>
            <a:r>
              <a:rPr lang="en-US" altLang="en-US" dirty="0" err="1">
                <a:latin typeface="Times New Roman" panose="02020603050405020304" pitchFamily="18" charset="0"/>
                <a:cs typeface="Times New Roman" panose="02020603050405020304" pitchFamily="18" charset="0"/>
              </a:rPr>
              <a:t>dataframe</a:t>
            </a:r>
            <a:r>
              <a:rPr lang="en-US" altLang="en-US" dirty="0">
                <a:latin typeface="Times New Roman" panose="02020603050405020304" pitchFamily="18" charset="0"/>
                <a:cs typeface="Times New Roman" panose="02020603050405020304" pitchFamily="18" charset="0"/>
              </a:rPr>
              <a:t> to apply </a:t>
            </a:r>
            <a:r>
              <a:rPr lang="en-US" altLang="en-US" dirty="0" err="1">
                <a:latin typeface="Times New Roman" panose="02020603050405020304" pitchFamily="18" charset="0"/>
                <a:cs typeface="Times New Roman" panose="02020603050405020304" pitchFamily="18" charset="0"/>
              </a:rPr>
              <a:t>OneHotEncoder</a:t>
            </a:r>
            <a:r>
              <a:rPr lang="en-US" altLang="en-US" dirty="0">
                <a:latin typeface="Times New Roman" panose="02020603050405020304" pitchFamily="18" charset="0"/>
                <a:cs typeface="Times New Roman" panose="02020603050405020304" pitchFamily="18" charset="0"/>
              </a:rPr>
              <a:t> to the column Orbits, </a:t>
            </a:r>
            <a:r>
              <a:rPr lang="en-US" altLang="en-US" dirty="0" err="1">
                <a:latin typeface="Times New Roman" panose="02020603050405020304" pitchFamily="18" charset="0"/>
                <a:cs typeface="Times New Roman" panose="02020603050405020304" pitchFamily="18" charset="0"/>
              </a:rPr>
              <a:t>LaunchSite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LandingPad</a:t>
            </a:r>
            <a:r>
              <a:rPr lang="en-US" altLang="en-US" dirty="0">
                <a:latin typeface="Times New Roman" panose="02020603050405020304" pitchFamily="18" charset="0"/>
                <a:cs typeface="Times New Roman" panose="02020603050405020304" pitchFamily="18" charset="0"/>
              </a:rPr>
              <a:t>, and Serial. Assign the value to the variable </a:t>
            </a:r>
            <a:r>
              <a:rPr lang="en-US" altLang="en-US" dirty="0" err="1">
                <a:latin typeface="Times New Roman" panose="02020603050405020304" pitchFamily="18" charset="0"/>
                <a:cs typeface="Times New Roman" panose="02020603050405020304" pitchFamily="18" charset="0"/>
              </a:rPr>
              <a:t>features_one_hot</a:t>
            </a:r>
            <a:r>
              <a:rPr lang="en-US" altLang="en-US" dirty="0">
                <a:latin typeface="Times New Roman" panose="02020603050405020304" pitchFamily="18" charset="0"/>
                <a:cs typeface="Times New Roman" panose="02020603050405020304" pitchFamily="18" charset="0"/>
              </a:rPr>
              <a:t>, display the results using the method head. Your result </a:t>
            </a:r>
            <a:r>
              <a:rPr lang="en-US" altLang="en-US" dirty="0" err="1">
                <a:latin typeface="Times New Roman" panose="02020603050405020304" pitchFamily="18" charset="0"/>
                <a:cs typeface="Times New Roman" panose="02020603050405020304" pitchFamily="18" charset="0"/>
              </a:rPr>
              <a:t>dataframe</a:t>
            </a:r>
            <a:r>
              <a:rPr lang="en-US" altLang="en-US" dirty="0">
                <a:latin typeface="Times New Roman" panose="02020603050405020304" pitchFamily="18" charset="0"/>
                <a:cs typeface="Times New Roman" panose="02020603050405020304" pitchFamily="18" charset="0"/>
              </a:rPr>
              <a:t> must include all features including the encoded ones. </a:t>
            </a:r>
          </a:p>
          <a:p>
            <a:pPr marL="285750" indent="-285750" algn="just">
              <a:lnSpc>
                <a:spcPct val="200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Cast all numeric columns to `float64`</a:t>
            </a:r>
          </a:p>
          <a:p>
            <a:pPr marL="285750" indent="-285750" algn="just">
              <a:lnSpc>
                <a:spcPct val="200000"/>
              </a:lnSpc>
              <a:spcAft>
                <a:spcPts val="800"/>
              </a:spcAft>
              <a:buFont typeface="Wingdings" panose="05000000000000000000" pitchFamily="2" charset="2"/>
              <a:buChar char="q"/>
            </a:pPr>
            <a:r>
              <a:rPr lang="en-US" altLang="en-US" dirty="0" err="1">
                <a:latin typeface="Times New Roman" panose="02020603050405020304" pitchFamily="18" charset="0"/>
                <a:cs typeface="Times New Roman" panose="02020603050405020304" pitchFamily="18" charset="0"/>
              </a:rPr>
              <a:t>features_one_hot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dataframe</a:t>
            </a:r>
            <a:r>
              <a:rPr lang="en-US" altLang="en-US" dirty="0">
                <a:latin typeface="Times New Roman" panose="02020603050405020304" pitchFamily="18" charset="0"/>
                <a:cs typeface="Times New Roman" panose="02020603050405020304" pitchFamily="18" charset="0"/>
              </a:rPr>
              <a:t> only contains numbers cast the entire </a:t>
            </a:r>
            <a:r>
              <a:rPr lang="en-US" altLang="en-US" dirty="0" err="1">
                <a:latin typeface="Times New Roman" panose="02020603050405020304" pitchFamily="18" charset="0"/>
                <a:cs typeface="Times New Roman" panose="02020603050405020304" pitchFamily="18" charset="0"/>
              </a:rPr>
              <a:t>dataframe</a:t>
            </a:r>
            <a:r>
              <a:rPr lang="en-US" altLang="en-US" dirty="0">
                <a:latin typeface="Times New Roman" panose="02020603050405020304" pitchFamily="18" charset="0"/>
                <a:cs typeface="Times New Roman" panose="02020603050405020304" pitchFamily="18" charset="0"/>
              </a:rPr>
              <a:t> to variable type float64, use </a:t>
            </a:r>
            <a:r>
              <a:rPr lang="en-US" altLang="en-US" dirty="0" err="1">
                <a:latin typeface="Times New Roman" panose="02020603050405020304" pitchFamily="18" charset="0"/>
                <a:cs typeface="Times New Roman" panose="02020603050405020304" pitchFamily="18" charset="0"/>
              </a:rPr>
              <a:t>astype</a:t>
            </a:r>
            <a:r>
              <a:rPr lang="en-US" altLang="en-US" dirty="0">
                <a:latin typeface="Times New Roman" panose="02020603050405020304" pitchFamily="18" charset="0"/>
                <a:cs typeface="Times New Roman" panose="02020603050405020304" pitchFamily="18" charset="0"/>
              </a:rPr>
              <a:t> function</a:t>
            </a:r>
          </a:p>
          <a:p>
            <a:pPr marL="285750" indent="-285750" algn="just">
              <a:lnSpc>
                <a:spcPct val="200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Export it to a CSV </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68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1945718" y="103113"/>
            <a:ext cx="830060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Interactive Map with Folium</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995083"/>
            <a:ext cx="11566713" cy="5716373"/>
          </a:xfrm>
          <a:prstGeom prst="rect">
            <a:avLst/>
          </a:prstGeom>
          <a:noFill/>
        </p:spPr>
        <p:txBody>
          <a:bodyPr wrap="square" rtlCol="0">
            <a:spAutoFit/>
          </a:bodyPr>
          <a:lstStyle/>
          <a:p>
            <a:pPr marL="285750" indent="-285750" algn="just">
              <a:lnSpc>
                <a:spcPct val="107000"/>
              </a:lnSpc>
              <a:spcAft>
                <a:spcPts val="1200"/>
              </a:spcAf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Mark all launch sites on a map</a:t>
            </a:r>
          </a:p>
          <a:p>
            <a:pPr marL="742950" lvl="1" indent="-285750" algn="just">
              <a:lnSpc>
                <a:spcPct val="107000"/>
              </a:lnSpc>
              <a:spcAft>
                <a:spcPts val="1200"/>
              </a:spcAf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Using the launch site name, coordinates (i.e., latitude and longitude) to mark all launch sites on an interactive map. Add a circle marker on the launch site with the launch site name using an icon label.</a:t>
            </a:r>
          </a:p>
          <a:p>
            <a:pPr marL="285750" indent="-285750" algn="just">
              <a:lnSpc>
                <a:spcPct val="107000"/>
              </a:lnSpc>
              <a:spcAft>
                <a:spcPts val="1200"/>
              </a:spcAf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Mark the success/failed launches for each site on the map</a:t>
            </a:r>
          </a:p>
          <a:p>
            <a:pPr marL="742950" lvl="1" indent="-285750" algn="just">
              <a:lnSpc>
                <a:spcPct val="107000"/>
              </a:lnSpc>
              <a:spcAft>
                <a:spcPts val="1200"/>
              </a:spcAft>
              <a:buFont typeface="Wingdings" panose="05000000000000000000" pitchFamily="2" charset="2"/>
              <a:buChar char="§"/>
            </a:pPr>
            <a:r>
              <a:rPr lang="en-US" altLang="en-US" sz="1400" dirty="0">
                <a:latin typeface="Times New Roman" panose="02020603050405020304" pitchFamily="18" charset="0"/>
                <a:cs typeface="Times New Roman" panose="02020603050405020304" pitchFamily="18" charset="0"/>
              </a:rPr>
              <a:t>To enhance the map by adding the launch outcomes for each site, and see which sites have high success rates. Recall that data frame </a:t>
            </a:r>
            <a:r>
              <a:rPr lang="en-US" altLang="en-US" sz="1400" dirty="0" err="1">
                <a:latin typeface="Times New Roman" panose="02020603050405020304" pitchFamily="18" charset="0"/>
                <a:cs typeface="Times New Roman" panose="02020603050405020304" pitchFamily="18" charset="0"/>
              </a:rPr>
              <a:t>spacex_df</a:t>
            </a:r>
            <a:r>
              <a:rPr lang="en-US" altLang="en-US" sz="1400" dirty="0">
                <a:latin typeface="Times New Roman" panose="02020603050405020304" pitchFamily="18" charset="0"/>
                <a:cs typeface="Times New Roman" panose="02020603050405020304" pitchFamily="18" charset="0"/>
              </a:rPr>
              <a:t> has detailed launch records, and the class column indicates if this launch was successful or not </a:t>
            </a:r>
          </a:p>
          <a:p>
            <a:pPr marL="742950" lvl="1" indent="-285750" algn="just">
              <a:lnSpc>
                <a:spcPct val="107000"/>
              </a:lnSpc>
              <a:spcAft>
                <a:spcPts val="1200"/>
              </a:spcAft>
              <a:buFont typeface="Wingdings" panose="05000000000000000000" pitchFamily="2" charset="2"/>
              <a:buChar char="§"/>
            </a:pPr>
            <a:r>
              <a:rPr lang="en-US" altLang="en-US" sz="1400" dirty="0">
                <a:latin typeface="Times New Roman" panose="02020603050405020304" pitchFamily="18" charset="0"/>
                <a:cs typeface="Times New Roman" panose="02020603050405020304" pitchFamily="18" charset="0"/>
              </a:rPr>
              <a:t>create markers for all launch records. If a launch was successful (class=1), then we use a green marker and if a launch was failed, we use a red marker (class=0) </a:t>
            </a:r>
          </a:p>
          <a:p>
            <a:pPr marL="742950" lvl="1" indent="-285750" algn="just">
              <a:lnSpc>
                <a:spcPct val="107000"/>
              </a:lnSpc>
              <a:spcAft>
                <a:spcPts val="1200"/>
              </a:spcAft>
              <a:buFont typeface="Wingdings" panose="05000000000000000000" pitchFamily="2" charset="2"/>
              <a:buChar char="§"/>
            </a:pPr>
            <a:r>
              <a:rPr lang="en-US" sz="1400" i="0" dirty="0">
                <a:effectLst/>
                <a:latin typeface="Times New Roman" panose="02020603050405020304" pitchFamily="18" charset="0"/>
                <a:cs typeface="Times New Roman" panose="02020603050405020304" pitchFamily="18" charset="0"/>
              </a:rPr>
              <a:t> Marker clusters can be a good way to simplify a map containing many markers having the same coordinate.</a:t>
            </a:r>
          </a:p>
          <a:p>
            <a:pPr marL="742950" lvl="1" indent="-285750" algn="just">
              <a:lnSpc>
                <a:spcPct val="107000"/>
              </a:lnSpc>
              <a:spcAft>
                <a:spcPts val="1200"/>
              </a:spcAft>
              <a:buFont typeface="Wingdings" panose="05000000000000000000" pitchFamily="2" charset="2"/>
              <a:buChar char="§"/>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new column in </a:t>
            </a:r>
            <a:r>
              <a:rPr kumimoji="0" lang="en-US" altLang="en-US" sz="1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launch_sites</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called </a:t>
            </a:r>
            <a:r>
              <a:rPr kumimoji="0" lang="en-US" altLang="en-US" sz="1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marker_color</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store the marker colors based on the class value </a:t>
            </a:r>
          </a:p>
          <a:p>
            <a:pPr marL="285750" indent="-285750" algn="just">
              <a:lnSpc>
                <a:spcPct val="107000"/>
              </a:lnSpc>
              <a:spcAft>
                <a:spcPts val="1200"/>
              </a:spcAft>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Calculate the distances between a launch site to its proximities</a:t>
            </a:r>
          </a:p>
          <a:p>
            <a:pPr marL="742950" lvl="1" indent="-285750" algn="just">
              <a:lnSpc>
                <a:spcPct val="107000"/>
              </a:lnSpc>
              <a:spcAft>
                <a:spcPts val="1200"/>
              </a:spcAft>
              <a:buFont typeface="Wingdings" panose="05000000000000000000" pitchFamily="2" charset="2"/>
              <a:buChar char="§"/>
            </a:pPr>
            <a:r>
              <a:rPr kumimoji="0" lang="en-US" altLang="en-US" sz="1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MousePosition</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the map to get coordinate for a mouse over a point on the map. As such, while you are exploring the map, you can easily find the coordinates of any points of interests (such as railway) </a:t>
            </a:r>
          </a:p>
          <a:p>
            <a:pPr marL="742950" lvl="1" indent="-285750" algn="just">
              <a:lnSpc>
                <a:spcPct val="107000"/>
              </a:lnSpc>
              <a:spcAft>
                <a:spcPts val="1200"/>
              </a:spcAf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a:t>
            </a:r>
            <a:r>
              <a:rPr lang="en-US" sz="1400" i="0" dirty="0">
                <a:effectLst/>
                <a:latin typeface="Times New Roman" panose="02020603050405020304" pitchFamily="18" charset="0"/>
                <a:cs typeface="Times New Roman" panose="02020603050405020304" pitchFamily="18" charset="0"/>
              </a:rPr>
              <a:t>aunch site and explore its proximity to see if you can easily find any railway, highway, coastline, etc. Move your mouse to these points and mark down their coordinates (shown on the top-left) in order to the distance to the launch site.</a:t>
            </a:r>
          </a:p>
          <a:p>
            <a:pPr lvl="1" algn="just">
              <a:lnSpc>
                <a:spcPct val="107000"/>
              </a:lnSpc>
              <a:spcAft>
                <a:spcPts val="1200"/>
              </a:spcAft>
            </a:pPr>
            <a:r>
              <a:rPr lang="en-US" sz="2800" dirty="0">
                <a:latin typeface="Times New Roman" panose="02020603050405020304" pitchFamily="18" charset="0"/>
                <a:cs typeface="Times New Roman" panose="02020603050405020304" pitchFamily="18" charset="0"/>
                <a:hlinkClick r:id="rId2"/>
              </a:rPr>
              <a:t>Interactive Map with Folium File Link</a:t>
            </a:r>
            <a:endParaRPr lang="en-US" sz="2800" i="0" dirty="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13DCD9A-26C7-D0DF-8615-89D5E4A82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095">
            <a:off x="6461588" y="5891560"/>
            <a:ext cx="946136" cy="946136"/>
          </a:xfrm>
          <a:prstGeom prst="rect">
            <a:avLst/>
          </a:prstGeom>
        </p:spPr>
      </p:pic>
    </p:spTree>
    <p:extLst>
      <p:ext uri="{BB962C8B-B14F-4D97-AF65-F5344CB8AC3E}">
        <p14:creationId xmlns:p14="http://schemas.microsoft.com/office/powerpoint/2010/main" val="378278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1029485" y="-31357"/>
            <a:ext cx="10133030" cy="830997"/>
          </a:xfrm>
          <a:prstGeom prst="rect">
            <a:avLst/>
          </a:prstGeom>
          <a:noFill/>
        </p:spPr>
        <p:txBody>
          <a:bodyPr wrap="non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Interactive Dashboard with </a:t>
            </a:r>
            <a:r>
              <a:rPr lang="en-US" sz="48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Plotly</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Dash</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658908"/>
            <a:ext cx="11566713" cy="6276398"/>
          </a:xfrm>
          <a:prstGeom prst="rect">
            <a:avLst/>
          </a:prstGeom>
          <a:noFill/>
        </p:spPr>
        <p:txBody>
          <a:bodyPr wrap="square" rtlCol="0">
            <a:spAutoFit/>
          </a:bodyPr>
          <a:lstStyle/>
          <a:p>
            <a:pPr marL="285750" indent="-285750" algn="just">
              <a:lnSpc>
                <a:spcPct val="107000"/>
              </a:lnSpc>
              <a:spcAft>
                <a:spcPts val="1200"/>
              </a:spcAft>
              <a:buFont typeface="Wingdings" panose="05000000000000000000" pitchFamily="2" charset="2"/>
              <a:buChar char="q"/>
            </a:pP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Building a </a:t>
            </a:r>
            <a:r>
              <a:rPr lang="en-US" sz="2000" b="0" i="0" dirty="0" err="1">
                <a:effectLst/>
                <a:latin typeface="Times New Roman" panose="02020603050405020304" pitchFamily="18" charset="0"/>
                <a:ea typeface="Microsoft YaHei" panose="020B0503020204020204" pitchFamily="34" charset="-122"/>
                <a:cs typeface="Times New Roman" panose="02020603050405020304" pitchFamily="18" charset="0"/>
              </a:rPr>
              <a:t>Plotly</a:t>
            </a: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 Dash application for users to perform interactive visual analytics on SpaceX launch data in</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real-time.</a:t>
            </a:r>
          </a:p>
          <a:p>
            <a:pPr marL="285750" indent="-285750" algn="just">
              <a:lnSpc>
                <a:spcPct val="107000"/>
              </a:lnSpc>
              <a:spcAft>
                <a:spcPts val="1200"/>
              </a:spcAft>
              <a:buFont typeface="Wingdings" panose="05000000000000000000" pitchFamily="2" charset="2"/>
              <a:buChar char="q"/>
            </a:pP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This dashboard application contains input components such as a dropdown list and a range slider to</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interact with a pie chart and a scatter point chart.</a:t>
            </a:r>
          </a:p>
          <a:p>
            <a:pPr marL="285750" indent="-285750" algn="just">
              <a:lnSpc>
                <a:spcPct val="107000"/>
              </a:lnSpc>
              <a:spcAft>
                <a:spcPts val="1200"/>
              </a:spcAft>
              <a:buFont typeface="Wingdings" panose="05000000000000000000" pitchFamily="2" charset="2"/>
              <a:buChar char="q"/>
            </a:pP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Add a Launch Site Drop-down Input Component</a:t>
            </a: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gn="just">
              <a:lnSpc>
                <a:spcPct val="107000"/>
              </a:lnSpc>
              <a:spcAft>
                <a:spcPts val="1200"/>
              </a:spcAft>
              <a:buFont typeface="Wingdings" panose="05000000000000000000" pitchFamily="2" charset="2"/>
              <a:buChar char="§"/>
            </a:pPr>
            <a:r>
              <a:rPr lang="en-US" altLang="en-US" sz="2000" dirty="0">
                <a:latin typeface="Times New Roman" panose="02020603050405020304" pitchFamily="18" charset="0"/>
                <a:ea typeface="Microsoft YaHei" panose="020B0503020204020204" pitchFamily="34" charset="-122"/>
                <a:cs typeface="Times New Roman" panose="02020603050405020304" pitchFamily="18" charset="0"/>
              </a:rPr>
              <a:t>To select launch site from drop down</a:t>
            </a:r>
          </a:p>
          <a:p>
            <a:pPr marL="285750" indent="-285750" algn="just">
              <a:lnSpc>
                <a:spcPct val="107000"/>
              </a:lnSpc>
              <a:spcAft>
                <a:spcPts val="1200"/>
              </a:spcAft>
              <a:buFont typeface="Wingdings" panose="05000000000000000000" pitchFamily="2" charset="2"/>
              <a:buChar char="q"/>
            </a:pPr>
            <a:r>
              <a:rPr kumimoji="0" lang="en-US" altLang="en-US" sz="20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Add a callback function to render </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success-pie-chart</a:t>
            </a:r>
            <a:r>
              <a:rPr kumimoji="0" lang="en-US" altLang="en-US" sz="20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based on selected site dropdown</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4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800100" lvl="1" indent="-342900" algn="just">
              <a:lnSpc>
                <a:spcPct val="107000"/>
              </a:lnSpc>
              <a:spcAft>
                <a:spcPts val="1200"/>
              </a:spcAft>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It will help to visualize the pie chart for all launch site or for particular launch site.</a:t>
            </a:r>
          </a:p>
          <a:p>
            <a:pPr marL="285750" indent="-285750" algn="just">
              <a:lnSpc>
                <a:spcPct val="107000"/>
              </a:lnSpc>
              <a:spcAft>
                <a:spcPts val="1200"/>
              </a:spcAft>
              <a:buFont typeface="Wingdings" panose="05000000000000000000" pitchFamily="2" charset="2"/>
              <a:buChar char="q"/>
            </a:pPr>
            <a:r>
              <a:rPr lang="en-US" sz="2000" b="0" i="0" dirty="0">
                <a:effectLst/>
                <a:latin typeface="Times New Roman" panose="02020603050405020304" pitchFamily="18" charset="0"/>
                <a:ea typeface="Microsoft YaHei" panose="020B0503020204020204" pitchFamily="34" charset="-122"/>
                <a:cs typeface="Times New Roman" panose="02020603050405020304" pitchFamily="18" charset="0"/>
              </a:rPr>
              <a:t>Add a Range Slider to Select Payload</a:t>
            </a:r>
          </a:p>
          <a:p>
            <a:pPr marL="800100" lvl="1" indent="-342900" algn="just">
              <a:lnSpc>
                <a:spcPct val="107000"/>
              </a:lnSpc>
              <a:spcAft>
                <a:spcPts val="1200"/>
              </a:spcAft>
              <a:buFont typeface="Wingdings" panose="05000000000000000000" pitchFamily="2" charset="2"/>
              <a:buChar char="§"/>
            </a:pPr>
            <a:r>
              <a:rPr lang="en-US" altLang="en-US" sz="2000" dirty="0">
                <a:latin typeface="Times New Roman" panose="02020603050405020304" pitchFamily="18" charset="0"/>
                <a:ea typeface="Microsoft YaHei" panose="020B0503020204020204" pitchFamily="34" charset="-122"/>
                <a:cs typeface="Times New Roman" panose="02020603050405020304" pitchFamily="18" charset="0"/>
              </a:rPr>
              <a:t>Slider is used to check payload between a range.</a:t>
            </a:r>
          </a:p>
          <a:p>
            <a:pPr marL="285750" indent="-285750" algn="just">
              <a:lnSpc>
                <a:spcPct val="107000"/>
              </a:lnSpc>
              <a:spcAft>
                <a:spcPts val="1200"/>
              </a:spcAft>
              <a:buFont typeface="Wingdings" panose="05000000000000000000" pitchFamily="2" charset="2"/>
              <a:buChar char="q"/>
            </a:pPr>
            <a:r>
              <a:rPr kumimoji="0" lang="en-US" altLang="en-US" sz="20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Add a callback function to render the </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success-payload-scatter-chart</a:t>
            </a:r>
            <a:r>
              <a:rPr kumimoji="0" lang="en-US" altLang="en-US" sz="2000" b="0" i="0" u="none" strike="noStrike" cap="none" normalizeH="0" baseline="0" dirty="0">
                <a:ln>
                  <a:noFill/>
                </a:ln>
                <a:effectLst/>
                <a:latin typeface="Times New Roman" panose="02020603050405020304" pitchFamily="18" charset="0"/>
                <a:ea typeface="Microsoft YaHei" panose="020B0503020204020204" pitchFamily="34" charset="-122"/>
                <a:cs typeface="Times New Roman" panose="02020603050405020304" pitchFamily="18" charset="0"/>
              </a:rPr>
              <a:t> scatter plot</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4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800100" lvl="1" indent="-342900" algn="just">
              <a:lnSpc>
                <a:spcPct val="107000"/>
              </a:lnSpc>
              <a:spcAft>
                <a:spcPts val="1200"/>
              </a:spcAft>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It will change according to slider range and dropdown selected launch site.</a:t>
            </a:r>
          </a:p>
          <a:p>
            <a:pPr lvl="1" algn="just">
              <a:lnSpc>
                <a:spcPct val="107000"/>
              </a:lnSpc>
              <a:spcAft>
                <a:spcPts val="1200"/>
              </a:spcAft>
            </a:pPr>
            <a:r>
              <a:rPr lang="en-US" altLang="en-US" sz="2800" dirty="0">
                <a:latin typeface="Times New Roman" panose="02020603050405020304" pitchFamily="18" charset="0"/>
                <a:cs typeface="Times New Roman" panose="02020603050405020304" pitchFamily="18" charset="0"/>
                <a:hlinkClick r:id="rId2"/>
              </a:rPr>
              <a:t>Interactive Dashboard with </a:t>
            </a:r>
            <a:r>
              <a:rPr lang="en-US" altLang="en-US" sz="2800" dirty="0" err="1">
                <a:latin typeface="Times New Roman" panose="02020603050405020304" pitchFamily="18" charset="0"/>
                <a:cs typeface="Times New Roman" panose="02020603050405020304" pitchFamily="18" charset="0"/>
                <a:hlinkClick r:id="rId2"/>
              </a:rPr>
              <a:t>plotly</a:t>
            </a:r>
            <a:r>
              <a:rPr lang="en-US" altLang="en-US" sz="2800" dirty="0">
                <a:latin typeface="Times New Roman" panose="02020603050405020304" pitchFamily="18" charset="0"/>
                <a:cs typeface="Times New Roman" panose="02020603050405020304" pitchFamily="18" charset="0"/>
                <a:hlinkClick r:id="rId2"/>
              </a:rPr>
              <a:t> dash file link</a:t>
            </a:r>
            <a:endParaRPr lang="en-US" alt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012D55C-93FF-0AA3-D957-884C8A1E9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095">
            <a:off x="7779399" y="6070988"/>
            <a:ext cx="946136" cy="946136"/>
          </a:xfrm>
          <a:prstGeom prst="rect">
            <a:avLst/>
          </a:prstGeom>
        </p:spPr>
      </p:pic>
    </p:spTree>
    <p:extLst>
      <p:ext uri="{BB962C8B-B14F-4D97-AF65-F5344CB8AC3E}">
        <p14:creationId xmlns:p14="http://schemas.microsoft.com/office/powerpoint/2010/main" val="325665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616255" y="103113"/>
            <a:ext cx="4959499" cy="830997"/>
          </a:xfrm>
          <a:prstGeom prst="rect">
            <a:avLst/>
          </a:prstGeom>
          <a:noFill/>
        </p:spPr>
        <p:txBody>
          <a:bodyPr wrap="non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Predictive Analysis</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3" y="900954"/>
            <a:ext cx="11566713" cy="5744137"/>
          </a:xfrm>
          <a:prstGeom prst="rect">
            <a:avLst/>
          </a:prstGeom>
          <a:noFill/>
        </p:spPr>
        <p:txBody>
          <a:bodyPr wrap="square" rtlCol="0">
            <a:spAutoFit/>
          </a:bodyPr>
          <a:lstStyle/>
          <a:p>
            <a:pPr marL="285750" marR="0" lvl="0" indent="-285750" algn="just" defTabSz="914400" rtl="0" eaLnBrk="0" fontAlgn="base" latinLnBrk="0" hangingPunct="0">
              <a:lnSpc>
                <a:spcPct val="180000"/>
              </a:lnSpc>
              <a:spcBef>
                <a:spcPct val="0"/>
              </a:spcBef>
              <a:spcAft>
                <a:spcPct val="0"/>
              </a:spcAft>
              <a:buClrTx/>
              <a:buSzTx/>
              <a:buFont typeface="Wingdings" panose="05000000000000000000" pitchFamily="2" charset="2"/>
              <a:buChar char="q"/>
              <a:tabLst/>
            </a:pPr>
            <a:r>
              <a:rPr lang="en-US" altLang="en-US" dirty="0">
                <a:latin typeface="Times New Roman" panose="02020603050405020304" pitchFamily="18" charset="0"/>
                <a:cs typeface="Times New Roman" panose="02020603050405020304" pitchFamily="18" charset="0"/>
              </a:rPr>
              <a:t>Create a NumPy array from the column Class in data </a:t>
            </a:r>
          </a:p>
          <a:p>
            <a:pPr marL="285750" indent="-285750" algn="just" eaLnBrk="0" fontAlgn="base" hangingPunct="0">
              <a:lnSpc>
                <a:spcPct val="180000"/>
              </a:lnSpc>
              <a:spcBef>
                <a:spcPct val="0"/>
              </a:spcBef>
              <a:spcAft>
                <a:spcPct val="0"/>
              </a:spcAft>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Standardize the data in X then reassign it to the variable X using the transform </a:t>
            </a:r>
          </a:p>
          <a:p>
            <a:pPr marL="285750" marR="0" lvl="0" indent="-285750" algn="just" defTabSz="914400" rtl="0" eaLnBrk="0" fontAlgn="base" latinLnBrk="0" hangingPunct="0">
              <a:lnSpc>
                <a:spcPct val="180000"/>
              </a:lnSpc>
              <a:spcBef>
                <a:spcPct val="0"/>
              </a:spcBef>
              <a:spcAft>
                <a:spcPct val="0"/>
              </a:spcAft>
              <a:buClrTx/>
              <a:buSzTx/>
              <a:buFont typeface="Wingdings" panose="05000000000000000000" pitchFamily="2" charset="2"/>
              <a:buChar char="q"/>
              <a:tabLst/>
            </a:pP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to split the data X and Y into training and test data. Set the parameter </a:t>
            </a:r>
            <a:r>
              <a:rPr lang="en-US" dirty="0" err="1">
                <a:latin typeface="Times New Roman" panose="02020603050405020304" pitchFamily="18" charset="0"/>
                <a:cs typeface="Times New Roman" panose="02020603050405020304" pitchFamily="18" charset="0"/>
              </a:rPr>
              <a:t>test_size</a:t>
            </a:r>
            <a:r>
              <a:rPr lang="en-US" dirty="0">
                <a:latin typeface="Times New Roman" panose="02020603050405020304" pitchFamily="18" charset="0"/>
                <a:cs typeface="Times New Roman" panose="02020603050405020304" pitchFamily="18" charset="0"/>
              </a:rPr>
              <a:t> to 0.2 and </a:t>
            </a: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 to 2.</a:t>
            </a:r>
          </a:p>
          <a:p>
            <a:pPr marL="285750" indent="-285750" algn="just">
              <a:lnSpc>
                <a:spcPct val="180000"/>
              </a:lnSpc>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Create a </a:t>
            </a:r>
            <a:r>
              <a:rPr lang="en-IN" dirty="0" err="1">
                <a:latin typeface="Times New Roman" panose="02020603050405020304" pitchFamily="18" charset="0"/>
                <a:cs typeface="Times New Roman" panose="02020603050405020304" pitchFamily="18" charset="0"/>
              </a:rPr>
              <a:t>GridSearchCV</a:t>
            </a:r>
            <a:r>
              <a:rPr lang="en-IN" dirty="0">
                <a:latin typeface="Times New Roman" panose="02020603050405020304" pitchFamily="18" charset="0"/>
                <a:cs typeface="Times New Roman" panose="02020603050405020304" pitchFamily="18" charset="0"/>
              </a:rPr>
              <a:t> object for classification algorithm</a:t>
            </a:r>
          </a:p>
          <a:p>
            <a:pPr marL="285750" indent="-285750" algn="just">
              <a:lnSpc>
                <a:spcPct val="18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The </a:t>
            </a:r>
            <a:r>
              <a:rPr lang="en-US" altLang="en-US" dirty="0" err="1">
                <a:latin typeface="Times New Roman" panose="02020603050405020304" pitchFamily="18" charset="0"/>
                <a:cs typeface="Times New Roman" panose="02020603050405020304" pitchFamily="18" charset="0"/>
              </a:rPr>
              <a:t>GridSearchCV</a:t>
            </a:r>
            <a:r>
              <a:rPr lang="en-US" altLang="en-US" dirty="0">
                <a:latin typeface="Times New Roman" panose="02020603050405020304" pitchFamily="18" charset="0"/>
                <a:cs typeface="Times New Roman" panose="02020603050405020304" pitchFamily="18" charset="0"/>
              </a:rPr>
              <a:t> object for classification algorithms. We display the best parameters using the data attribute </a:t>
            </a:r>
            <a:r>
              <a:rPr lang="en-US" altLang="en-US" dirty="0" err="1">
                <a:latin typeface="Times New Roman" panose="02020603050405020304" pitchFamily="18" charset="0"/>
                <a:cs typeface="Times New Roman" panose="02020603050405020304" pitchFamily="18" charset="0"/>
              </a:rPr>
              <a:t>best_params</a:t>
            </a:r>
            <a:r>
              <a:rPr lang="en-US" altLang="en-US" dirty="0">
                <a:latin typeface="Times New Roman" panose="02020603050405020304" pitchFamily="18" charset="0"/>
                <a:cs typeface="Times New Roman" panose="02020603050405020304" pitchFamily="18" charset="0"/>
              </a:rPr>
              <a:t>_ and the accuracy on the validation data using the data attribute </a:t>
            </a:r>
            <a:r>
              <a:rPr lang="en-US" altLang="en-US" dirty="0" err="1">
                <a:latin typeface="Times New Roman" panose="02020603050405020304" pitchFamily="18" charset="0"/>
                <a:cs typeface="Times New Roman" panose="02020603050405020304" pitchFamily="18" charset="0"/>
              </a:rPr>
              <a:t>best_score</a:t>
            </a:r>
            <a:r>
              <a:rPr lang="en-US" altLang="en-US" dirty="0">
                <a:latin typeface="Times New Roman" panose="02020603050405020304" pitchFamily="18" charset="0"/>
                <a:cs typeface="Times New Roman" panose="02020603050405020304" pitchFamily="18" charset="0"/>
              </a:rPr>
              <a:t>_. </a:t>
            </a:r>
          </a:p>
          <a:p>
            <a:pPr marL="285750" indent="-285750" algn="just">
              <a:lnSpc>
                <a:spcPct val="18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Calculate cc</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 table that is often used to evaluate the performance of a classification algorithm. It summarizes the results of a classification problem, showing the number of true positive (TP), true negative (TN), false positive (FP), and false negative (FN) predictions.</a:t>
            </a:r>
          </a:p>
          <a:p>
            <a:pPr marL="285750" indent="-285750" algn="just">
              <a:lnSpc>
                <a:spcPct val="18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hlinkClick r:id="rId2"/>
              </a:rPr>
              <a:t>Predictive analysis (Machine Learning) File Link</a:t>
            </a:r>
            <a:endParaRPr lang="en-IN"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63DCEE8-C176-14FF-00A8-071A2CAA2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9095">
            <a:off x="8102686" y="5891560"/>
            <a:ext cx="946136" cy="946136"/>
          </a:xfrm>
          <a:prstGeom prst="rect">
            <a:avLst/>
          </a:prstGeom>
        </p:spPr>
      </p:pic>
    </p:spTree>
    <p:extLst>
      <p:ext uri="{BB962C8B-B14F-4D97-AF65-F5344CB8AC3E}">
        <p14:creationId xmlns:p14="http://schemas.microsoft.com/office/powerpoint/2010/main" val="403745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0C472-101C-4AC2-A8BF-4A6B6E333B79}"/>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a:off x="0" y="610"/>
            <a:ext cx="12192000" cy="6856780"/>
          </a:xfrm>
          <a:prstGeom prst="rect">
            <a:avLst/>
          </a:prstGeom>
        </p:spPr>
      </p:pic>
      <p:sp>
        <p:nvSpPr>
          <p:cNvPr id="6" name="Rectangle 5">
            <a:extLst>
              <a:ext uri="{FF2B5EF4-FFF2-40B4-BE49-F238E27FC236}">
                <a16:creationId xmlns:a16="http://schemas.microsoft.com/office/drawing/2014/main" id="{39739C95-73A6-26C1-0219-E396A33A3FDE}"/>
              </a:ext>
            </a:extLst>
          </p:cNvPr>
          <p:cNvSpPr/>
          <p:nvPr/>
        </p:nvSpPr>
        <p:spPr>
          <a:xfrm>
            <a:off x="5126162" y="380802"/>
            <a:ext cx="2638928"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RESULTS</a:t>
            </a:r>
          </a:p>
        </p:txBody>
      </p:sp>
      <p:sp>
        <p:nvSpPr>
          <p:cNvPr id="8" name="TextBox 7">
            <a:extLst>
              <a:ext uri="{FF2B5EF4-FFF2-40B4-BE49-F238E27FC236}">
                <a16:creationId xmlns:a16="http://schemas.microsoft.com/office/drawing/2014/main" id="{57D20035-1DF1-6D62-08C8-855E3CFDCE51}"/>
              </a:ext>
            </a:extLst>
          </p:cNvPr>
          <p:cNvSpPr txBox="1"/>
          <p:nvPr/>
        </p:nvSpPr>
        <p:spPr>
          <a:xfrm>
            <a:off x="406773" y="1906111"/>
            <a:ext cx="11466979" cy="1928733"/>
          </a:xfrm>
          <a:prstGeom prst="rect">
            <a:avLst/>
          </a:prstGeom>
          <a:noFill/>
        </p:spPr>
        <p:txBody>
          <a:bodyPr wrap="square">
            <a:spAutoFit/>
          </a:bodyPr>
          <a:lstStyle/>
          <a:p>
            <a:pPr marL="457200" indent="-457200">
              <a:lnSpc>
                <a:spcPct val="100000"/>
              </a:lnSpc>
              <a:spcBef>
                <a:spcPts val="1400"/>
              </a:spcBef>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Exploratory data analysis results</a:t>
            </a:r>
          </a:p>
          <a:p>
            <a:pPr marL="457200" indent="-457200">
              <a:lnSpc>
                <a:spcPct val="100000"/>
              </a:lnSpc>
              <a:spcBef>
                <a:spcPts val="1400"/>
              </a:spcBef>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Interactive analytics demo in screenshots</a:t>
            </a:r>
          </a:p>
          <a:p>
            <a:pPr marL="457200" indent="-457200">
              <a:lnSpc>
                <a:spcPct val="100000"/>
              </a:lnSpc>
              <a:spcBef>
                <a:spcPts val="1400"/>
              </a:spcBef>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Predictive analysis results</a:t>
            </a:r>
          </a:p>
        </p:txBody>
      </p:sp>
    </p:spTree>
    <p:extLst>
      <p:ext uri="{BB962C8B-B14F-4D97-AF65-F5344CB8AC3E}">
        <p14:creationId xmlns:p14="http://schemas.microsoft.com/office/powerpoint/2010/main" val="69984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93B2F-5A1C-337B-50F6-743819E2872E}"/>
              </a:ext>
            </a:extLst>
          </p:cNvPr>
          <p:cNvSpPr/>
          <p:nvPr/>
        </p:nvSpPr>
        <p:spPr>
          <a:xfrm>
            <a:off x="3511962" y="103113"/>
            <a:ext cx="516808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REPORT OUTLINE</a:t>
            </a:r>
          </a:p>
        </p:txBody>
      </p:sp>
      <p:graphicFrame>
        <p:nvGraphicFramePr>
          <p:cNvPr id="3" name="Table 2">
            <a:extLst>
              <a:ext uri="{FF2B5EF4-FFF2-40B4-BE49-F238E27FC236}">
                <a16:creationId xmlns:a16="http://schemas.microsoft.com/office/drawing/2014/main" id="{8C56171E-23F1-248E-D172-8BA1BF2E5FC4}"/>
              </a:ext>
            </a:extLst>
          </p:cNvPr>
          <p:cNvGraphicFramePr>
            <a:graphicFrameLocks noGrp="1"/>
          </p:cNvGraphicFramePr>
          <p:nvPr>
            <p:extLst>
              <p:ext uri="{D42A27DB-BD31-4B8C-83A1-F6EECF244321}">
                <p14:modId xmlns:p14="http://schemas.microsoft.com/office/powerpoint/2010/main" val="3063759655"/>
              </p:ext>
            </p:extLst>
          </p:nvPr>
        </p:nvGraphicFramePr>
        <p:xfrm>
          <a:off x="443752" y="1034626"/>
          <a:ext cx="11268636" cy="5187975"/>
        </p:xfrm>
        <a:graphic>
          <a:graphicData uri="http://schemas.openxmlformats.org/drawingml/2006/table">
            <a:tbl>
              <a:tblPr firstRow="1" bandRow="1">
                <a:tableStyleId>{C083E6E3-FA7D-4D7B-A595-EF9225AFEA82}</a:tableStyleId>
              </a:tblPr>
              <a:tblGrid>
                <a:gridCol w="9319410">
                  <a:extLst>
                    <a:ext uri="{9D8B030D-6E8A-4147-A177-3AD203B41FA5}">
                      <a16:colId xmlns:a16="http://schemas.microsoft.com/office/drawing/2014/main" val="284294995"/>
                    </a:ext>
                  </a:extLst>
                </a:gridCol>
                <a:gridCol w="1949226">
                  <a:extLst>
                    <a:ext uri="{9D8B030D-6E8A-4147-A177-3AD203B41FA5}">
                      <a16:colId xmlns:a16="http://schemas.microsoft.com/office/drawing/2014/main" val="3434936151"/>
                    </a:ext>
                  </a:extLst>
                </a:gridCol>
              </a:tblGrid>
              <a:tr h="305175">
                <a:tc>
                  <a:txBody>
                    <a:bodyPr/>
                    <a:lstStyle/>
                    <a:p>
                      <a:r>
                        <a:rPr lang="en-US" sz="1400" b="0" dirty="0">
                          <a:solidFill>
                            <a:schemeClr val="tx1"/>
                          </a:solidFill>
                        </a:rPr>
                        <a:t>Executive Summary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sz="1400" b="0" dirty="0">
                          <a:solidFill>
                            <a:schemeClr val="tx1"/>
                          </a:solidFill>
                        </a:rPr>
                        <a:t>3-4</a:t>
                      </a: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263982"/>
                  </a:ext>
                </a:extLst>
              </a:tr>
              <a:tr h="305175">
                <a:tc>
                  <a:txBody>
                    <a:bodyPr/>
                    <a:lstStyle/>
                    <a:p>
                      <a:r>
                        <a:rPr lang="en-US" sz="1400" dirty="0"/>
                        <a:t>Introduction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5-6</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76889971"/>
                  </a:ext>
                </a:extLst>
              </a:tr>
              <a:tr h="305175">
                <a:tc>
                  <a:txBody>
                    <a:bodyPr/>
                    <a:lstStyle/>
                    <a:p>
                      <a:r>
                        <a:rPr lang="en-US" sz="1400" dirty="0"/>
                        <a:t>Methodology</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7</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5211440"/>
                  </a:ext>
                </a:extLst>
              </a:tr>
              <a:tr h="305175">
                <a:tc>
                  <a:txBody>
                    <a:bodyPr/>
                    <a:lstStyle/>
                    <a:p>
                      <a:r>
                        <a:rPr lang="en-US" sz="1400" dirty="0"/>
                        <a:t>Data Collection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8-11</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344106"/>
                  </a:ext>
                </a:extLst>
              </a:tr>
              <a:tr h="305175">
                <a:tc>
                  <a:txBody>
                    <a:bodyPr/>
                    <a:lstStyle/>
                    <a:p>
                      <a:r>
                        <a:rPr lang="en-US" sz="1400" dirty="0"/>
                        <a:t>Data Wrangling</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12-13</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42378983"/>
                  </a:ext>
                </a:extLst>
              </a:tr>
              <a:tr h="305175">
                <a:tc>
                  <a:txBody>
                    <a:bodyPr/>
                    <a:lstStyle/>
                    <a:p>
                      <a:r>
                        <a:rPr lang="en-US" sz="1400" dirty="0"/>
                        <a:t>Feature Engineering</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8250830"/>
                  </a:ext>
                </a:extLst>
              </a:tr>
              <a:tr h="305175">
                <a:tc>
                  <a:txBody>
                    <a:bodyPr/>
                    <a:lstStyle/>
                    <a:p>
                      <a:r>
                        <a:rPr lang="en-US" sz="1400" dirty="0"/>
                        <a:t>Interactive Map with Folium</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15</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8977892"/>
                  </a:ext>
                </a:extLst>
              </a:tr>
              <a:tr h="3051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Interactive Map with </a:t>
                      </a:r>
                      <a:r>
                        <a:rPr lang="en-US" sz="1400" dirty="0" err="1"/>
                        <a:t>Plotly</a:t>
                      </a:r>
                      <a:r>
                        <a:rPr lang="en-US" sz="1400" dirty="0"/>
                        <a:t> and Dash</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16</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8171454"/>
                  </a:ext>
                </a:extLst>
              </a:tr>
              <a:tr h="305175">
                <a:tc>
                  <a:txBody>
                    <a:bodyPr/>
                    <a:lstStyle/>
                    <a:p>
                      <a:r>
                        <a:rPr lang="en-US" sz="1400" dirty="0"/>
                        <a:t>Predictive Analysis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17</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09144453"/>
                  </a:ext>
                </a:extLst>
              </a:tr>
              <a:tr h="305175">
                <a:tc>
                  <a:txBody>
                    <a:bodyPr/>
                    <a:lstStyle/>
                    <a:p>
                      <a:r>
                        <a:rPr lang="en-US" sz="1400" dirty="0"/>
                        <a:t>Results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18</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6388935"/>
                  </a:ext>
                </a:extLst>
              </a:tr>
              <a:tr h="305175">
                <a:tc>
                  <a:txBody>
                    <a:bodyPr/>
                    <a:lstStyle/>
                    <a:p>
                      <a:r>
                        <a:rPr lang="en-US" sz="1400" dirty="0"/>
                        <a:t>EDA using Visualization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19-25</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0069651"/>
                  </a:ext>
                </a:extLst>
              </a:tr>
              <a:tr h="305175">
                <a:tc>
                  <a:txBody>
                    <a:bodyPr/>
                    <a:lstStyle/>
                    <a:p>
                      <a:r>
                        <a:rPr lang="en-US" sz="1400" dirty="0"/>
                        <a:t>Interactive Analysis with Folium</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26-30</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38593"/>
                  </a:ext>
                </a:extLst>
              </a:tr>
              <a:tr h="305175">
                <a:tc>
                  <a:txBody>
                    <a:bodyPr/>
                    <a:lstStyle/>
                    <a:p>
                      <a:r>
                        <a:rPr lang="en-US" sz="1400" dirty="0"/>
                        <a:t>Interactive Analysis with Dash and </a:t>
                      </a:r>
                      <a:r>
                        <a:rPr lang="en-US" sz="1400" dirty="0" err="1"/>
                        <a:t>Plotly</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31-37</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23420656"/>
                  </a:ext>
                </a:extLst>
              </a:tr>
              <a:tr h="305175">
                <a:tc>
                  <a:txBody>
                    <a:bodyPr/>
                    <a:lstStyle/>
                    <a:p>
                      <a:r>
                        <a:rPr lang="en-US" sz="1400" dirty="0"/>
                        <a:t>EDA using SQL</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38-44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7889042"/>
                  </a:ext>
                </a:extLst>
              </a:tr>
              <a:tr h="305175">
                <a:tc>
                  <a:txBody>
                    <a:bodyPr/>
                    <a:lstStyle/>
                    <a:p>
                      <a:r>
                        <a:rPr lang="en-US" sz="1400" dirty="0"/>
                        <a:t>Predictive Analysis</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45-48</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7595773"/>
                  </a:ext>
                </a:extLst>
              </a:tr>
              <a:tr h="305175">
                <a:tc>
                  <a:txBody>
                    <a:bodyPr/>
                    <a:lstStyle/>
                    <a:p>
                      <a:r>
                        <a:rPr lang="en-US" sz="1400" dirty="0"/>
                        <a:t>Conclusion</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49</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5014766"/>
                  </a:ext>
                </a:extLst>
              </a:tr>
              <a:tr h="305175">
                <a:tc>
                  <a:txBody>
                    <a:bodyPr/>
                    <a:lstStyle/>
                    <a:p>
                      <a:r>
                        <a:rPr lang="en-US" sz="1400" dirty="0"/>
                        <a:t>Project Files link (GitHub)</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US" sz="1400" dirty="0"/>
                        <a:t>50</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8597336"/>
                  </a:ext>
                </a:extLst>
              </a:tr>
            </a:tbl>
          </a:graphicData>
        </a:graphic>
      </p:graphicFrame>
      <p:sp>
        <p:nvSpPr>
          <p:cNvPr id="4" name="TextBox 3">
            <a:extLst>
              <a:ext uri="{FF2B5EF4-FFF2-40B4-BE49-F238E27FC236}">
                <a16:creationId xmlns:a16="http://schemas.microsoft.com/office/drawing/2014/main" id="{2D1E7962-300D-389C-A9BE-6608BCE277B1}"/>
              </a:ext>
            </a:extLst>
          </p:cNvPr>
          <p:cNvSpPr txBox="1"/>
          <p:nvPr/>
        </p:nvSpPr>
        <p:spPr>
          <a:xfrm>
            <a:off x="564776" y="6373906"/>
            <a:ext cx="3213848" cy="369332"/>
          </a:xfrm>
          <a:prstGeom prst="rect">
            <a:avLst/>
          </a:prstGeom>
          <a:noFill/>
        </p:spPr>
        <p:txBody>
          <a:bodyPr wrap="square" rtlCol="0">
            <a:spAutoFit/>
          </a:bodyPr>
          <a:lstStyle/>
          <a:p>
            <a:r>
              <a:rPr lang="en-IN" dirty="0">
                <a:hlinkClick r:id="rId2"/>
              </a:rPr>
              <a:t>GitHub Repository Link</a:t>
            </a:r>
            <a:endParaRPr lang="en-IN" dirty="0"/>
          </a:p>
        </p:txBody>
      </p:sp>
      <p:pic>
        <p:nvPicPr>
          <p:cNvPr id="9" name="Picture 8">
            <a:extLst>
              <a:ext uri="{FF2B5EF4-FFF2-40B4-BE49-F238E27FC236}">
                <a16:creationId xmlns:a16="http://schemas.microsoft.com/office/drawing/2014/main" id="{E26A5867-2AC4-CC99-0947-77448F31E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428" y="6154038"/>
            <a:ext cx="809067" cy="809067"/>
          </a:xfrm>
          <a:prstGeom prst="rect">
            <a:avLst/>
          </a:prstGeom>
        </p:spPr>
      </p:pic>
    </p:spTree>
    <p:extLst>
      <p:ext uri="{BB962C8B-B14F-4D97-AF65-F5344CB8AC3E}">
        <p14:creationId xmlns:p14="http://schemas.microsoft.com/office/powerpoint/2010/main" val="30662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9CED2-BD0F-D3D9-39D7-079494044E93}"/>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0" name="Rectangle 9">
            <a:extLst>
              <a:ext uri="{FF2B5EF4-FFF2-40B4-BE49-F238E27FC236}">
                <a16:creationId xmlns:a16="http://schemas.microsoft.com/office/drawing/2014/main" id="{36F05C55-EB8E-D74E-72A5-13691D8B1386}"/>
              </a:ext>
            </a:extLst>
          </p:cNvPr>
          <p:cNvSpPr/>
          <p:nvPr/>
        </p:nvSpPr>
        <p:spPr>
          <a:xfrm>
            <a:off x="1014127" y="2274838"/>
            <a:ext cx="10163744" cy="2308324"/>
          </a:xfrm>
          <a:prstGeom prst="rect">
            <a:avLst/>
          </a:prstGeom>
          <a:noFill/>
        </p:spPr>
        <p:txBody>
          <a:bodyPr wrap="none" lIns="91440" tIns="45720" rIns="91440" bIns="45720">
            <a:spAutoFit/>
          </a:bodyPr>
          <a:lstStyle/>
          <a:p>
            <a:pPr algn="ctr"/>
            <a:r>
              <a:rPr lang="en-IN"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Exploratory Data Analysis </a:t>
            </a:r>
          </a:p>
          <a:p>
            <a:pPr algn="ctr"/>
            <a:r>
              <a:rPr lang="en-IN"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Using Visualization</a:t>
            </a:r>
          </a:p>
        </p:txBody>
      </p:sp>
    </p:spTree>
    <p:extLst>
      <p:ext uri="{BB962C8B-B14F-4D97-AF65-F5344CB8AC3E}">
        <p14:creationId xmlns:p14="http://schemas.microsoft.com/office/powerpoint/2010/main" val="233257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5" y="64580"/>
            <a:ext cx="11483788" cy="661207"/>
          </a:xfrm>
          <a:prstGeom prst="rect">
            <a:avLst/>
          </a:prstGeom>
          <a:noFill/>
        </p:spPr>
        <p:txBody>
          <a:bodyPr wrap="square">
            <a:spAutoFit/>
          </a:bodyPr>
          <a:lstStyle/>
          <a:p>
            <a:pPr algn="ctr">
              <a:lnSpc>
                <a:spcPct val="150000"/>
              </a:lnSpc>
            </a:pPr>
            <a:r>
              <a:rPr lang="en-US" sz="2800" b="1" dirty="0">
                <a:solidFill>
                  <a:srgbClr val="7030A0"/>
                </a:solidFill>
                <a:latin typeface="Times New Roman" panose="02020603050405020304" pitchFamily="18" charset="0"/>
                <a:cs typeface="Times New Roman" panose="02020603050405020304" pitchFamily="18" charset="0"/>
              </a:rPr>
              <a:t>The relationship between Flight Number and Launch Site</a:t>
            </a:r>
          </a:p>
        </p:txBody>
      </p:sp>
      <p:graphicFrame>
        <p:nvGraphicFramePr>
          <p:cNvPr id="11" name="Table 10">
            <a:extLst>
              <a:ext uri="{FF2B5EF4-FFF2-40B4-BE49-F238E27FC236}">
                <a16:creationId xmlns:a16="http://schemas.microsoft.com/office/drawing/2014/main" id="{BE8FC9F0-C850-B792-29F9-BA12927DD493}"/>
              </a:ext>
            </a:extLst>
          </p:cNvPr>
          <p:cNvGraphicFramePr>
            <a:graphicFrameLocks noGrp="1"/>
          </p:cNvGraphicFramePr>
          <p:nvPr>
            <p:extLst>
              <p:ext uri="{D42A27DB-BD31-4B8C-83A1-F6EECF244321}">
                <p14:modId xmlns:p14="http://schemas.microsoft.com/office/powerpoint/2010/main" val="3642501873"/>
              </p:ext>
            </p:extLst>
          </p:nvPr>
        </p:nvGraphicFramePr>
        <p:xfrm>
          <a:off x="3850341" y="966593"/>
          <a:ext cx="4491318" cy="1097280"/>
        </p:xfrm>
        <a:graphic>
          <a:graphicData uri="http://schemas.openxmlformats.org/drawingml/2006/table">
            <a:tbl>
              <a:tblPr firstRow="1" bandRow="1">
                <a:tableStyleId>{5C22544A-7EE6-4342-B048-85BDC9FD1C3A}</a:tableStyleId>
              </a:tblPr>
              <a:tblGrid>
                <a:gridCol w="1147989">
                  <a:extLst>
                    <a:ext uri="{9D8B030D-6E8A-4147-A177-3AD203B41FA5}">
                      <a16:colId xmlns:a16="http://schemas.microsoft.com/office/drawing/2014/main" val="3637628123"/>
                    </a:ext>
                  </a:extLst>
                </a:gridCol>
                <a:gridCol w="1846223">
                  <a:extLst>
                    <a:ext uri="{9D8B030D-6E8A-4147-A177-3AD203B41FA5}">
                      <a16:colId xmlns:a16="http://schemas.microsoft.com/office/drawing/2014/main" val="490711853"/>
                    </a:ext>
                  </a:extLst>
                </a:gridCol>
                <a:gridCol w="1497106">
                  <a:extLst>
                    <a:ext uri="{9D8B030D-6E8A-4147-A177-3AD203B41FA5}">
                      <a16:colId xmlns:a16="http://schemas.microsoft.com/office/drawing/2014/main" val="1345641672"/>
                    </a:ext>
                  </a:extLst>
                </a:gridCol>
              </a:tblGrid>
              <a:tr h="266546">
                <a:tc>
                  <a:txBody>
                    <a:bodyPr/>
                    <a:lstStyle/>
                    <a:p>
                      <a:pPr algn="ctr"/>
                      <a:r>
                        <a:rPr lang="en-US" dirty="0">
                          <a:solidFill>
                            <a:schemeClr val="tx1"/>
                          </a:solidFill>
                        </a:rPr>
                        <a:t>Class</a:t>
                      </a:r>
                      <a:endParaRPr lang="en-IN" dirty="0">
                        <a:solidFill>
                          <a:schemeClr val="tx1"/>
                        </a:solidFill>
                      </a:endParaRPr>
                    </a:p>
                  </a:txBody>
                  <a:tcPr anchor="ctr">
                    <a:noFill/>
                  </a:tcPr>
                </a:tc>
                <a:tc>
                  <a:txBody>
                    <a:bodyPr/>
                    <a:lstStyle/>
                    <a:p>
                      <a:pPr algn="ctr"/>
                      <a:r>
                        <a:rPr lang="en-US" dirty="0">
                          <a:solidFill>
                            <a:schemeClr val="tx1"/>
                          </a:solidFill>
                        </a:rPr>
                        <a:t>Landing Result</a:t>
                      </a:r>
                      <a:endParaRPr lang="en-IN" dirty="0">
                        <a:solidFill>
                          <a:schemeClr val="tx1"/>
                        </a:solidFill>
                      </a:endParaRPr>
                    </a:p>
                  </a:txBody>
                  <a:tcPr anchor="ctr">
                    <a:noFill/>
                  </a:tcPr>
                </a:tc>
                <a:tc>
                  <a:txBody>
                    <a:bodyPr/>
                    <a:lstStyle/>
                    <a:p>
                      <a:pPr algn="ctr"/>
                      <a:r>
                        <a:rPr lang="en-US" dirty="0">
                          <a:solidFill>
                            <a:schemeClr val="tx1"/>
                          </a:solidFill>
                        </a:rPr>
                        <a:t>Color Code</a:t>
                      </a:r>
                      <a:endParaRPr lang="en-IN" dirty="0">
                        <a:solidFill>
                          <a:schemeClr val="tx1"/>
                        </a:solidFill>
                      </a:endParaRPr>
                    </a:p>
                  </a:txBody>
                  <a:tcPr anchor="ctr">
                    <a:noFill/>
                  </a:tcPr>
                </a:tc>
                <a:extLst>
                  <a:ext uri="{0D108BD9-81ED-4DB2-BD59-A6C34878D82A}">
                    <a16:rowId xmlns:a16="http://schemas.microsoft.com/office/drawing/2014/main" val="906499532"/>
                  </a:ext>
                </a:extLst>
              </a:tr>
              <a:tr h="266546">
                <a:tc>
                  <a:txBody>
                    <a:bodyPr/>
                    <a:lstStyle/>
                    <a:p>
                      <a:pPr algn="ctr"/>
                      <a:r>
                        <a:rPr lang="en-US" dirty="0">
                          <a:solidFill>
                            <a:schemeClr val="tx1"/>
                          </a:solidFill>
                        </a:rPr>
                        <a:t>0</a:t>
                      </a:r>
                      <a:endParaRPr lang="en-IN" dirty="0">
                        <a:solidFill>
                          <a:schemeClr val="tx1"/>
                        </a:solidFill>
                      </a:endParaRPr>
                    </a:p>
                  </a:txBody>
                  <a:tcPr anchor="ctr">
                    <a:noFill/>
                  </a:tcPr>
                </a:tc>
                <a:tc>
                  <a:txBody>
                    <a:bodyPr/>
                    <a:lstStyle/>
                    <a:p>
                      <a:pPr algn="ctr"/>
                      <a:r>
                        <a:rPr lang="en-US" dirty="0">
                          <a:solidFill>
                            <a:schemeClr val="tx1"/>
                          </a:solidFill>
                        </a:rPr>
                        <a:t>Fail</a:t>
                      </a:r>
                      <a:endParaRPr lang="en-IN" dirty="0">
                        <a:solidFill>
                          <a:schemeClr val="tx1"/>
                        </a:solidFill>
                      </a:endParaRPr>
                    </a:p>
                  </a:txBody>
                  <a:tcPr anchor="ctr">
                    <a:noFill/>
                  </a:tcPr>
                </a:tc>
                <a:tc>
                  <a:txBody>
                    <a:bodyPr/>
                    <a:lstStyle/>
                    <a:p>
                      <a:pPr algn="ctr"/>
                      <a:r>
                        <a:rPr lang="en-US" dirty="0">
                          <a:solidFill>
                            <a:schemeClr val="tx1"/>
                          </a:solidFill>
                        </a:rPr>
                        <a:t>Blue</a:t>
                      </a:r>
                      <a:endParaRPr lang="en-IN" dirty="0">
                        <a:solidFill>
                          <a:schemeClr val="tx1"/>
                        </a:solidFill>
                      </a:endParaRPr>
                    </a:p>
                  </a:txBody>
                  <a:tcPr anchor="ctr">
                    <a:solidFill>
                      <a:srgbClr val="00B0F0"/>
                    </a:solidFill>
                  </a:tcPr>
                </a:tc>
                <a:extLst>
                  <a:ext uri="{0D108BD9-81ED-4DB2-BD59-A6C34878D82A}">
                    <a16:rowId xmlns:a16="http://schemas.microsoft.com/office/drawing/2014/main" val="738020895"/>
                  </a:ext>
                </a:extLst>
              </a:tr>
              <a:tr h="266546">
                <a:tc>
                  <a:txBody>
                    <a:bodyPr/>
                    <a:lstStyle/>
                    <a:p>
                      <a:pPr algn="ctr"/>
                      <a:r>
                        <a:rPr lang="en-US" dirty="0">
                          <a:solidFill>
                            <a:schemeClr val="tx1"/>
                          </a:solidFill>
                        </a:rPr>
                        <a:t>1</a:t>
                      </a:r>
                      <a:endParaRPr lang="en-IN" dirty="0">
                        <a:solidFill>
                          <a:schemeClr val="tx1"/>
                        </a:solidFill>
                      </a:endParaRPr>
                    </a:p>
                  </a:txBody>
                  <a:tcPr anchor="ctr">
                    <a:noFill/>
                  </a:tcPr>
                </a:tc>
                <a:tc>
                  <a:txBody>
                    <a:bodyPr/>
                    <a:lstStyle/>
                    <a:p>
                      <a:pPr algn="ctr"/>
                      <a:r>
                        <a:rPr lang="en-US" dirty="0">
                          <a:solidFill>
                            <a:schemeClr val="tx1"/>
                          </a:solidFill>
                        </a:rPr>
                        <a:t>Success</a:t>
                      </a:r>
                      <a:endParaRPr lang="en-IN" dirty="0">
                        <a:solidFill>
                          <a:schemeClr val="tx1"/>
                        </a:solidFill>
                      </a:endParaRPr>
                    </a:p>
                  </a:txBody>
                  <a:tcPr anchor="ctr">
                    <a:noFill/>
                  </a:tcPr>
                </a:tc>
                <a:tc>
                  <a:txBody>
                    <a:bodyPr/>
                    <a:lstStyle/>
                    <a:p>
                      <a:pPr algn="ctr"/>
                      <a:r>
                        <a:rPr lang="en-US" dirty="0">
                          <a:solidFill>
                            <a:schemeClr val="tx1"/>
                          </a:solidFill>
                        </a:rPr>
                        <a:t>Orange</a:t>
                      </a:r>
                      <a:endParaRPr lang="en-IN" dirty="0">
                        <a:solidFill>
                          <a:schemeClr val="tx1"/>
                        </a:solidFill>
                      </a:endParaRPr>
                    </a:p>
                  </a:txBody>
                  <a:tcPr anchor="ctr">
                    <a:solidFill>
                      <a:schemeClr val="accent2"/>
                    </a:solidFill>
                  </a:tcPr>
                </a:tc>
                <a:extLst>
                  <a:ext uri="{0D108BD9-81ED-4DB2-BD59-A6C34878D82A}">
                    <a16:rowId xmlns:a16="http://schemas.microsoft.com/office/drawing/2014/main" val="1806426169"/>
                  </a:ext>
                </a:extLst>
              </a:tr>
            </a:tbl>
          </a:graphicData>
        </a:graphic>
      </p:graphicFrame>
      <p:pic>
        <p:nvPicPr>
          <p:cNvPr id="4" name="Picture 3">
            <a:extLst>
              <a:ext uri="{FF2B5EF4-FFF2-40B4-BE49-F238E27FC236}">
                <a16:creationId xmlns:a16="http://schemas.microsoft.com/office/drawing/2014/main" id="{E16D62F3-AB24-A49F-88C0-BB9F7DAF8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7444"/>
            <a:ext cx="12192000" cy="3047250"/>
          </a:xfrm>
          <a:prstGeom prst="rect">
            <a:avLst/>
          </a:prstGeom>
        </p:spPr>
      </p:pic>
      <p:sp>
        <p:nvSpPr>
          <p:cNvPr id="6" name="TextBox 5">
            <a:extLst>
              <a:ext uri="{FF2B5EF4-FFF2-40B4-BE49-F238E27FC236}">
                <a16:creationId xmlns:a16="http://schemas.microsoft.com/office/drawing/2014/main" id="{0717F54D-0205-AB49-6422-1A063E864F48}"/>
              </a:ext>
            </a:extLst>
          </p:cNvPr>
          <p:cNvSpPr txBox="1"/>
          <p:nvPr/>
        </p:nvSpPr>
        <p:spPr>
          <a:xfrm>
            <a:off x="354105" y="5741458"/>
            <a:ext cx="11483788" cy="707886"/>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a:latin typeface="Times New Roman" panose="02020603050405020304" pitchFamily="18" charset="0"/>
                <a:cs typeface="Times New Roman" panose="02020603050405020304" pitchFamily="18" charset="0"/>
              </a:rPr>
              <a:t>As the flight number increases from the launch sites, the success rate also improves. Initially, the success rate is poor. </a:t>
            </a:r>
          </a:p>
        </p:txBody>
      </p:sp>
    </p:spTree>
    <p:extLst>
      <p:ext uri="{BB962C8B-B14F-4D97-AF65-F5344CB8AC3E}">
        <p14:creationId xmlns:p14="http://schemas.microsoft.com/office/powerpoint/2010/main" val="405339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C35FFE-49C9-F790-9934-98BF96686405}"/>
              </a:ext>
            </a:extLst>
          </p:cNvPr>
          <p:cNvSpPr txBox="1"/>
          <p:nvPr/>
        </p:nvSpPr>
        <p:spPr>
          <a:xfrm>
            <a:off x="824753" y="191853"/>
            <a:ext cx="10542494" cy="584775"/>
          </a:xfrm>
          <a:prstGeom prst="rect">
            <a:avLst/>
          </a:prstGeom>
          <a:noFill/>
        </p:spPr>
        <p:txBody>
          <a:bodyPr wrap="square">
            <a:spAutoFit/>
          </a:bodyPr>
          <a:lstStyle/>
          <a:p>
            <a:pPr algn="ctr"/>
            <a:r>
              <a:rPr lang="en-IN" sz="3200" dirty="0">
                <a:solidFill>
                  <a:srgbClr val="7030A0"/>
                </a:solidFill>
                <a:latin typeface="Times New Roman" panose="02020603050405020304" pitchFamily="18" charset="0"/>
                <a:cs typeface="Times New Roman" panose="02020603050405020304" pitchFamily="18" charset="0"/>
              </a:rPr>
              <a:t>The relationship between Payload and Launch Site</a:t>
            </a:r>
          </a:p>
        </p:txBody>
      </p:sp>
      <p:pic>
        <p:nvPicPr>
          <p:cNvPr id="5" name="Picture 4">
            <a:extLst>
              <a:ext uri="{FF2B5EF4-FFF2-40B4-BE49-F238E27FC236}">
                <a16:creationId xmlns:a16="http://schemas.microsoft.com/office/drawing/2014/main" id="{B6387EC0-ABB8-910C-7149-85D3871095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5847" y="1075765"/>
            <a:ext cx="11860306" cy="3684494"/>
          </a:xfrm>
          <a:prstGeom prst="rect">
            <a:avLst/>
          </a:prstGeom>
        </p:spPr>
      </p:pic>
      <p:sp>
        <p:nvSpPr>
          <p:cNvPr id="6" name="TextBox 5">
            <a:extLst>
              <a:ext uri="{FF2B5EF4-FFF2-40B4-BE49-F238E27FC236}">
                <a16:creationId xmlns:a16="http://schemas.microsoft.com/office/drawing/2014/main" id="{63B9033C-B6E9-E088-C0AA-CE07DDC5F825}"/>
              </a:ext>
            </a:extLst>
          </p:cNvPr>
          <p:cNvSpPr txBox="1"/>
          <p:nvPr/>
        </p:nvSpPr>
        <p:spPr>
          <a:xfrm>
            <a:off x="497541" y="5064307"/>
            <a:ext cx="11322424" cy="142199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higher the payload, the higher the success rate. </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Most payloads weighing more than 12000 kg are launched from CCAFS SLC 40 launch site.</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VAFB-SLC launch site there are no rockets launched for heavy payload mass(greater than 10000).</a:t>
            </a:r>
          </a:p>
        </p:txBody>
      </p:sp>
    </p:spTree>
    <p:extLst>
      <p:ext uri="{BB962C8B-B14F-4D97-AF65-F5344CB8AC3E}">
        <p14:creationId xmlns:p14="http://schemas.microsoft.com/office/powerpoint/2010/main" val="2075266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C35FFE-49C9-F790-9934-98BF96686405}"/>
              </a:ext>
            </a:extLst>
          </p:cNvPr>
          <p:cNvSpPr txBox="1"/>
          <p:nvPr/>
        </p:nvSpPr>
        <p:spPr>
          <a:xfrm>
            <a:off x="374277" y="97724"/>
            <a:ext cx="11443447" cy="523220"/>
          </a:xfrm>
          <a:prstGeom prst="rect">
            <a:avLst/>
          </a:prstGeom>
          <a:noFill/>
        </p:spPr>
        <p:txBody>
          <a:bodyPr wrap="square">
            <a:spAutoFit/>
          </a:bodyPr>
          <a:lstStyle/>
          <a:p>
            <a:pPr algn="ctr"/>
            <a:r>
              <a:rPr lang="en-US" sz="2800" dirty="0">
                <a:solidFill>
                  <a:srgbClr val="7030A0"/>
                </a:solidFill>
                <a:latin typeface="Times New Roman" panose="02020603050405020304" pitchFamily="18" charset="0"/>
                <a:cs typeface="Times New Roman" panose="02020603050405020304" pitchFamily="18" charset="0"/>
              </a:rPr>
              <a:t> The relationship between success rate of each orbit type</a:t>
            </a:r>
            <a:endParaRPr lang="en-IN" sz="2800"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D5B0846-A55B-5BAF-4455-616017936B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0247" y="847166"/>
            <a:ext cx="10031506" cy="4572000"/>
          </a:xfrm>
          <a:prstGeom prst="rect">
            <a:avLst/>
          </a:prstGeom>
        </p:spPr>
      </p:pic>
      <p:sp>
        <p:nvSpPr>
          <p:cNvPr id="6" name="TextBox 5">
            <a:extLst>
              <a:ext uri="{FF2B5EF4-FFF2-40B4-BE49-F238E27FC236}">
                <a16:creationId xmlns:a16="http://schemas.microsoft.com/office/drawing/2014/main" id="{48D95623-1017-3F49-C12F-8F6743DFFAC3}"/>
              </a:ext>
            </a:extLst>
          </p:cNvPr>
          <p:cNvSpPr txBox="1"/>
          <p:nvPr/>
        </p:nvSpPr>
        <p:spPr>
          <a:xfrm>
            <a:off x="225238" y="5486401"/>
            <a:ext cx="11592485" cy="1015663"/>
          </a:xfrm>
          <a:prstGeom prst="rect">
            <a:avLst/>
          </a:prstGeom>
          <a:noFill/>
        </p:spPr>
        <p:txBody>
          <a:bodyPr wrap="square">
            <a:spAutoFit/>
          </a:bodyPr>
          <a:lstStyle/>
          <a:p>
            <a:pPr marL="285750" indent="-285750">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ES-L1, GEO, HEO, and SSO have a 100% success rate. </a:t>
            </a:r>
          </a:p>
          <a:p>
            <a:pPr marL="285750" indent="-285750">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SO has a 0% success rate. </a:t>
            </a:r>
          </a:p>
          <a:p>
            <a:pPr marL="285750" indent="-285750">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GTO, ISS, LEO, MEO, and PO have success rates between 50% and 80%.</a:t>
            </a:r>
            <a:endParaRPr lang="it-IT" sz="200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68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B5E4EE-535B-1E39-2B89-A0F884A67681}"/>
              </a:ext>
            </a:extLst>
          </p:cNvPr>
          <p:cNvSpPr txBox="1"/>
          <p:nvPr/>
        </p:nvSpPr>
        <p:spPr>
          <a:xfrm>
            <a:off x="891988" y="420452"/>
            <a:ext cx="10408024" cy="523220"/>
          </a:xfrm>
          <a:prstGeom prst="rect">
            <a:avLst/>
          </a:prstGeom>
          <a:noFill/>
        </p:spPr>
        <p:txBody>
          <a:bodyPr wrap="square">
            <a:sp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T</a:t>
            </a:r>
            <a:r>
              <a:rPr lang="en-US" sz="2800" b="1" i="0" dirty="0">
                <a:solidFill>
                  <a:srgbClr val="7030A0"/>
                </a:solidFill>
                <a:effectLst/>
                <a:latin typeface="Times New Roman" panose="02020603050405020304" pitchFamily="18" charset="0"/>
                <a:cs typeface="Times New Roman" panose="02020603050405020304" pitchFamily="18" charset="0"/>
              </a:rPr>
              <a:t>he relationship between </a:t>
            </a:r>
            <a:r>
              <a:rPr lang="en-US" sz="2800" b="1" i="0" dirty="0" err="1">
                <a:solidFill>
                  <a:srgbClr val="7030A0"/>
                </a:solidFill>
                <a:effectLst/>
                <a:latin typeface="Times New Roman" panose="02020603050405020304" pitchFamily="18" charset="0"/>
                <a:cs typeface="Times New Roman" panose="02020603050405020304" pitchFamily="18" charset="0"/>
              </a:rPr>
              <a:t>FlightNumber</a:t>
            </a:r>
            <a:r>
              <a:rPr lang="en-US" sz="2800" b="1" i="0" dirty="0">
                <a:solidFill>
                  <a:srgbClr val="7030A0"/>
                </a:solidFill>
                <a:effectLst/>
                <a:latin typeface="Times New Roman" panose="02020603050405020304" pitchFamily="18" charset="0"/>
                <a:cs typeface="Times New Roman" panose="02020603050405020304" pitchFamily="18" charset="0"/>
              </a:rPr>
              <a:t> and Orbit type</a:t>
            </a:r>
          </a:p>
        </p:txBody>
      </p:sp>
      <p:pic>
        <p:nvPicPr>
          <p:cNvPr id="5" name="Picture 4">
            <a:extLst>
              <a:ext uri="{FF2B5EF4-FFF2-40B4-BE49-F238E27FC236}">
                <a16:creationId xmlns:a16="http://schemas.microsoft.com/office/drawing/2014/main" id="{288C9688-4111-A6CF-FD7C-D5982F6B9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987" y="1167205"/>
            <a:ext cx="10551460" cy="4389120"/>
          </a:xfrm>
          <a:prstGeom prst="rect">
            <a:avLst/>
          </a:prstGeom>
        </p:spPr>
      </p:pic>
      <p:sp>
        <p:nvSpPr>
          <p:cNvPr id="7" name="TextBox 6">
            <a:extLst>
              <a:ext uri="{FF2B5EF4-FFF2-40B4-BE49-F238E27FC236}">
                <a16:creationId xmlns:a16="http://schemas.microsoft.com/office/drawing/2014/main" id="{F23BB6C8-A60E-B368-2E84-3AC05A49FC08}"/>
              </a:ext>
            </a:extLst>
          </p:cNvPr>
          <p:cNvSpPr txBox="1"/>
          <p:nvPr/>
        </p:nvSpPr>
        <p:spPr>
          <a:xfrm>
            <a:off x="211790" y="5865606"/>
            <a:ext cx="11675409" cy="707886"/>
          </a:xfrm>
          <a:prstGeom prst="rect">
            <a:avLst/>
          </a:prstGeom>
          <a:noFill/>
        </p:spPr>
        <p:txBody>
          <a:bodyPr wrap="square">
            <a:spAutoFit/>
          </a:bodyPr>
          <a:lstStyle/>
          <a:p>
            <a:pPr marL="342900" indent="-342900">
              <a:buFont typeface="Wingdings" panose="05000000000000000000" pitchFamily="2" charset="2"/>
              <a:buChar char="q"/>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LEO orbit the Success appears related to the number of flights; on the other hand, there seems to be no relationship between flight number when in GTO orbit.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98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62ACB-A1D2-AD0E-F7F8-8E894DC21955}"/>
              </a:ext>
            </a:extLst>
          </p:cNvPr>
          <p:cNvSpPr txBox="1"/>
          <p:nvPr/>
        </p:nvSpPr>
        <p:spPr>
          <a:xfrm>
            <a:off x="125506" y="312875"/>
            <a:ext cx="11940988" cy="584775"/>
          </a:xfrm>
          <a:prstGeom prst="rect">
            <a:avLst/>
          </a:prstGeom>
          <a:noFill/>
        </p:spPr>
        <p:txBody>
          <a:bodyPr wrap="square">
            <a:spAutoFit/>
          </a:bodyPr>
          <a:lstStyle/>
          <a:p>
            <a:pPr algn="ctr"/>
            <a:r>
              <a:rPr lang="en-US" sz="3200" b="1" dirty="0">
                <a:solidFill>
                  <a:srgbClr val="7030A0"/>
                </a:solidFill>
                <a:latin typeface="Helvetica Neue"/>
              </a:rPr>
              <a:t>T</a:t>
            </a:r>
            <a:r>
              <a:rPr lang="en-US" sz="3200" b="1" i="0" dirty="0">
                <a:solidFill>
                  <a:srgbClr val="7030A0"/>
                </a:solidFill>
                <a:effectLst/>
                <a:latin typeface="Helvetica Neue"/>
              </a:rPr>
              <a:t>he relationship between Payload and Orbit type</a:t>
            </a:r>
          </a:p>
        </p:txBody>
      </p:sp>
      <p:pic>
        <p:nvPicPr>
          <p:cNvPr id="5" name="Picture 4">
            <a:extLst>
              <a:ext uri="{FF2B5EF4-FFF2-40B4-BE49-F238E27FC236}">
                <a16:creationId xmlns:a16="http://schemas.microsoft.com/office/drawing/2014/main" id="{56AA0E33-1204-6113-F9D3-72E1E1CD8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82" y="1234440"/>
            <a:ext cx="10811436" cy="4389120"/>
          </a:xfrm>
          <a:prstGeom prst="rect">
            <a:avLst/>
          </a:prstGeom>
        </p:spPr>
      </p:pic>
      <p:sp>
        <p:nvSpPr>
          <p:cNvPr id="7" name="TextBox 6">
            <a:extLst>
              <a:ext uri="{FF2B5EF4-FFF2-40B4-BE49-F238E27FC236}">
                <a16:creationId xmlns:a16="http://schemas.microsoft.com/office/drawing/2014/main" id="{94192743-FAF3-E7AF-B405-A10D0E382C66}"/>
              </a:ext>
            </a:extLst>
          </p:cNvPr>
          <p:cNvSpPr txBox="1"/>
          <p:nvPr/>
        </p:nvSpPr>
        <p:spPr>
          <a:xfrm>
            <a:off x="312084" y="5623560"/>
            <a:ext cx="11720232" cy="923330"/>
          </a:xfrm>
          <a:prstGeom prst="rect">
            <a:avLst/>
          </a:prstGeom>
          <a:noFill/>
        </p:spPr>
        <p:txBody>
          <a:bodyPr wrap="square">
            <a:spAutoFit/>
          </a:bodyPr>
          <a:lstStyle>
            <a:defPPr>
              <a:defRPr lang="en-US"/>
            </a:defPPr>
            <a:lvl1pPr marL="342900" indent="-342900">
              <a:buFont typeface="Wingdings" panose="05000000000000000000" pitchFamily="2" charset="2"/>
              <a:buChar char="q"/>
              <a:defRPr sz="2000">
                <a:solidFill>
                  <a:srgbClr val="000000"/>
                </a:solidFill>
                <a:latin typeface="Times New Roman" panose="02020603050405020304" pitchFamily="18" charset="0"/>
                <a:cs typeface="Times New Roman" panose="02020603050405020304" pitchFamily="18" charset="0"/>
              </a:defRPr>
            </a:lvl1pPr>
          </a:lstStyle>
          <a:p>
            <a:r>
              <a:rPr lang="en-US" dirty="0"/>
              <a:t>With heavy payloads the successful landing or positive landing rate are more for </a:t>
            </a:r>
            <a:r>
              <a:rPr lang="en-US" dirty="0" err="1"/>
              <a:t>Polar,LEO</a:t>
            </a:r>
            <a:r>
              <a:rPr lang="en-US" dirty="0"/>
              <a:t> and ISS.</a:t>
            </a:r>
          </a:p>
          <a:p>
            <a:r>
              <a:rPr lang="en-US" dirty="0"/>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281792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49A288-B0E1-A556-1F0A-C3458B694AFB}"/>
              </a:ext>
            </a:extLst>
          </p:cNvPr>
          <p:cNvSpPr txBox="1"/>
          <p:nvPr/>
        </p:nvSpPr>
        <p:spPr>
          <a:xfrm>
            <a:off x="282387" y="433899"/>
            <a:ext cx="11672047" cy="584775"/>
          </a:xfrm>
          <a:prstGeom prst="rect">
            <a:avLst/>
          </a:prstGeom>
          <a:noFill/>
        </p:spPr>
        <p:txBody>
          <a:bodyPr wrap="square">
            <a:spAutoFit/>
          </a:bodyPr>
          <a:lstStyle>
            <a:defPPr>
              <a:defRPr lang="en-US"/>
            </a:defPPr>
            <a:lvl1pPr algn="ctr">
              <a:defRPr sz="3200" b="1">
                <a:solidFill>
                  <a:srgbClr val="000000"/>
                </a:solidFill>
                <a:latin typeface="Helvetica Neue"/>
              </a:defRPr>
            </a:lvl1pPr>
          </a:lstStyle>
          <a:p>
            <a:r>
              <a:rPr lang="en-US" dirty="0">
                <a:solidFill>
                  <a:srgbClr val="7030A0"/>
                </a:solidFill>
              </a:rPr>
              <a:t>The launch success yearly trend</a:t>
            </a:r>
          </a:p>
        </p:txBody>
      </p:sp>
      <p:pic>
        <p:nvPicPr>
          <p:cNvPr id="7" name="Picture 6">
            <a:extLst>
              <a:ext uri="{FF2B5EF4-FFF2-40B4-BE49-F238E27FC236}">
                <a16:creationId xmlns:a16="http://schemas.microsoft.com/office/drawing/2014/main" id="{8C40B90B-6E79-B579-0573-A515E1BDA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65" y="1234440"/>
            <a:ext cx="11013141" cy="4389120"/>
          </a:xfrm>
          <a:prstGeom prst="rect">
            <a:avLst/>
          </a:prstGeom>
        </p:spPr>
      </p:pic>
      <p:sp>
        <p:nvSpPr>
          <p:cNvPr id="9" name="TextBox 8">
            <a:extLst>
              <a:ext uri="{FF2B5EF4-FFF2-40B4-BE49-F238E27FC236}">
                <a16:creationId xmlns:a16="http://schemas.microsoft.com/office/drawing/2014/main" id="{CC6E3A30-5C10-B3E7-F5C0-682EA7628BA9}"/>
              </a:ext>
            </a:extLst>
          </p:cNvPr>
          <p:cNvSpPr txBox="1"/>
          <p:nvPr/>
        </p:nvSpPr>
        <p:spPr>
          <a:xfrm>
            <a:off x="170890" y="6054769"/>
            <a:ext cx="11850220" cy="400110"/>
          </a:xfrm>
          <a:prstGeom prst="rect">
            <a:avLst/>
          </a:prstGeom>
          <a:noFill/>
        </p:spPr>
        <p:txBody>
          <a:bodyPr wrap="square">
            <a:spAutoFit/>
          </a:bodyPr>
          <a:lstStyle/>
          <a:p>
            <a:pPr marL="285750" indent="-285750">
              <a:buFont typeface="Wingdings" panose="05000000000000000000" pitchFamily="2" charset="2"/>
              <a:buChar char="q"/>
            </a:pPr>
            <a:r>
              <a:rPr lang="en-US" sz="2000" b="0" i="0" dirty="0">
                <a:solidFill>
                  <a:srgbClr val="000000"/>
                </a:solidFill>
                <a:effectLst/>
                <a:latin typeface="Times New Roman" panose="02020603050405020304" pitchFamily="18" charset="0"/>
                <a:cs typeface="Times New Roman" panose="02020603050405020304" pitchFamily="18" charset="0"/>
              </a:rPr>
              <a:t> The success rate since 2013 kept increasing till 2017 (stable in 2014) and after 2015 it started increasing.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43966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3601D-437A-6663-AEB1-5B2B1C611C68}"/>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Rectangle 1">
            <a:extLst>
              <a:ext uri="{FF2B5EF4-FFF2-40B4-BE49-F238E27FC236}">
                <a16:creationId xmlns:a16="http://schemas.microsoft.com/office/drawing/2014/main" id="{CB6E293D-D14C-3A0E-4E88-70CAAF7FD0FC}"/>
              </a:ext>
            </a:extLst>
          </p:cNvPr>
          <p:cNvSpPr/>
          <p:nvPr/>
        </p:nvSpPr>
        <p:spPr>
          <a:xfrm>
            <a:off x="41779" y="2151728"/>
            <a:ext cx="12108443" cy="2554545"/>
          </a:xfrm>
          <a:prstGeom prst="rect">
            <a:avLst/>
          </a:prstGeom>
          <a:noFill/>
        </p:spPr>
        <p:txBody>
          <a:bodyPr wrap="none" lIns="91440" tIns="45720" rIns="91440" bIns="45720">
            <a:spAutoFit/>
          </a:bodyPr>
          <a:lstStyle/>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Interactive Visual Analytics </a:t>
            </a:r>
          </a:p>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with Folium</a:t>
            </a:r>
          </a:p>
        </p:txBody>
      </p:sp>
    </p:spTree>
    <p:extLst>
      <p:ext uri="{BB962C8B-B14F-4D97-AF65-F5344CB8AC3E}">
        <p14:creationId xmlns:p14="http://schemas.microsoft.com/office/powerpoint/2010/main" val="3369431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42460-D34C-8440-6AF3-16A7867EDBE5}"/>
              </a:ext>
            </a:extLst>
          </p:cNvPr>
          <p:cNvSpPr txBox="1"/>
          <p:nvPr/>
        </p:nvSpPr>
        <p:spPr>
          <a:xfrm>
            <a:off x="3046880" y="43935"/>
            <a:ext cx="6098240" cy="584775"/>
          </a:xfrm>
          <a:prstGeom prst="rect">
            <a:avLst/>
          </a:prstGeom>
          <a:noFill/>
        </p:spPr>
        <p:txBody>
          <a:bodyPr wrap="square">
            <a:spAutoFit/>
          </a:bodyPr>
          <a:lstStyle/>
          <a:p>
            <a:pPr algn="ctr"/>
            <a:r>
              <a:rPr lang="en-US" sz="3200" dirty="0">
                <a:solidFill>
                  <a:srgbClr val="7030A0"/>
                </a:solidFill>
                <a:latin typeface="Times New Roman" panose="02020603050405020304" pitchFamily="18" charset="0"/>
                <a:cs typeface="Times New Roman" panose="02020603050405020304" pitchFamily="18" charset="0"/>
              </a:rPr>
              <a:t>A</a:t>
            </a:r>
            <a:r>
              <a:rPr lang="en-US" sz="3200" b="0" i="0" dirty="0">
                <a:solidFill>
                  <a:srgbClr val="7030A0"/>
                </a:solidFill>
                <a:effectLst/>
                <a:latin typeface="Times New Roman" panose="02020603050405020304" pitchFamily="18" charset="0"/>
                <a:cs typeface="Times New Roman" panose="02020603050405020304" pitchFamily="18" charset="0"/>
              </a:rPr>
              <a:t>ll launch sites on a map</a:t>
            </a:r>
            <a:endParaRPr lang="en-IN" sz="3200" dirty="0">
              <a:solidFill>
                <a:srgbClr val="7030A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FD4AF90-9C58-3ED1-8B36-15CE2B291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85" y="588369"/>
            <a:ext cx="11714630" cy="4602192"/>
          </a:xfrm>
          <a:prstGeom prst="rect">
            <a:avLst/>
          </a:prstGeom>
        </p:spPr>
      </p:pic>
      <p:cxnSp>
        <p:nvCxnSpPr>
          <p:cNvPr id="7" name="Straight Arrow Connector 6">
            <a:extLst>
              <a:ext uri="{FF2B5EF4-FFF2-40B4-BE49-F238E27FC236}">
                <a16:creationId xmlns:a16="http://schemas.microsoft.com/office/drawing/2014/main" id="{D045E911-E02A-B136-5961-F176E24BF2C6}"/>
              </a:ext>
            </a:extLst>
          </p:cNvPr>
          <p:cNvCxnSpPr>
            <a:cxnSpLocks/>
          </p:cNvCxnSpPr>
          <p:nvPr/>
        </p:nvCxnSpPr>
        <p:spPr>
          <a:xfrm flipV="1">
            <a:off x="1346386" y="2709382"/>
            <a:ext cx="779929" cy="1113393"/>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610690B9-2242-8880-B01C-9B6C4DE3E534}"/>
              </a:ext>
            </a:extLst>
          </p:cNvPr>
          <p:cNvCxnSpPr>
            <a:cxnSpLocks/>
          </p:cNvCxnSpPr>
          <p:nvPr/>
        </p:nvCxnSpPr>
        <p:spPr>
          <a:xfrm flipH="1" flipV="1">
            <a:off x="9648825" y="3822775"/>
            <a:ext cx="812987" cy="16292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92842F45-4B89-D05D-E4C4-F62AE133C9C1}"/>
              </a:ext>
            </a:extLst>
          </p:cNvPr>
          <p:cNvSpPr txBox="1"/>
          <p:nvPr/>
        </p:nvSpPr>
        <p:spPr>
          <a:xfrm>
            <a:off x="238685" y="5237691"/>
            <a:ext cx="11836774" cy="1600438"/>
          </a:xfrm>
          <a:prstGeom prst="rect">
            <a:avLst/>
          </a:prstGeom>
          <a:noFill/>
        </p:spPr>
        <p:txBody>
          <a:bodyPr wrap="square">
            <a:spAutoFit/>
          </a:bodyPr>
          <a:lstStyle/>
          <a:p>
            <a:pPr algn="l"/>
            <a:r>
              <a:rPr lang="en-US" sz="1400" dirty="0">
                <a:latin typeface="Times New Roman" panose="02020603050405020304" pitchFamily="18" charset="0"/>
                <a:cs typeface="Times New Roman" panose="02020603050405020304" pitchFamily="18" charset="0"/>
              </a:rPr>
              <a:t>Q. Are all launch sites in proximity to the Equator line?</a:t>
            </a:r>
          </a:p>
          <a:p>
            <a:pPr algn="l"/>
            <a:r>
              <a:rPr lang="en-US" sz="1400" dirty="0">
                <a:latin typeface="Times New Roman" panose="02020603050405020304" pitchFamily="18" charset="0"/>
                <a:cs typeface="Times New Roman" panose="02020603050405020304" pitchFamily="18" charset="0"/>
              </a:rPr>
              <a:t>Ans- Yes, Space launch sites are situated near the equator to leverage the Earth's higher rotational velocity, reducing the energy required for launches. This efficiency allows rockets to carry heavier payloads and reach various orbital inclinations. Proximity to the equator also offers safety benefits by directing launch debris over open ocean areas.</a:t>
            </a:r>
          </a:p>
          <a:p>
            <a:pPr algn="l"/>
            <a:r>
              <a:rPr lang="en-US" sz="1400" dirty="0">
                <a:latin typeface="Times New Roman" panose="02020603050405020304" pitchFamily="18" charset="0"/>
                <a:cs typeface="Times New Roman" panose="02020603050405020304" pitchFamily="18" charset="0"/>
              </a:rPr>
              <a:t>Q. Are all launch sites in very close proximity to the coast?</a:t>
            </a:r>
          </a:p>
          <a:p>
            <a:pPr algn="l"/>
            <a:r>
              <a:rPr lang="en-US" sz="1400" dirty="0">
                <a:latin typeface="Times New Roman" panose="02020603050405020304" pitchFamily="18" charset="0"/>
                <a:cs typeface="Times New Roman" panose="02020603050405020304" pitchFamily="18" charset="0"/>
              </a:rPr>
              <a:t>Ans- Yes,</a:t>
            </a:r>
            <a:r>
              <a:rPr lang="en-US" sz="1400" b="0" i="0" dirty="0">
                <a:effectLst/>
                <a:latin typeface="Times New Roman" panose="02020603050405020304" pitchFamily="18" charset="0"/>
                <a:cs typeface="Times New Roman" panose="02020603050405020304" pitchFamily="18" charset="0"/>
              </a:rPr>
              <a:t> Space launch sites near coasts provide clear, unpopulated paths over the ocean, minimizing risks in case of launch failures. Coastal locations aid logistical efficiency by allowing transport of rockets and components by sea.</a:t>
            </a:r>
            <a:endParaRPr lang="en-US" sz="1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89F3818-739A-2172-17AD-9A3ED75BE949}"/>
              </a:ext>
            </a:extLst>
          </p:cNvPr>
          <p:cNvSpPr txBox="1"/>
          <p:nvPr/>
        </p:nvSpPr>
        <p:spPr>
          <a:xfrm>
            <a:off x="591671" y="3985696"/>
            <a:ext cx="20574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VAB SLC 4E</a:t>
            </a:r>
            <a:endParaRPr lang="en-IN" b="1" dirty="0">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43212831-4B67-F3E4-4233-F8B433DFBBB8}"/>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38E49534-2C43-7A7E-2E98-354DB1A4DE33}"/>
              </a:ext>
            </a:extLst>
          </p:cNvPr>
          <p:cNvSpPr txBox="1"/>
          <p:nvPr/>
        </p:nvSpPr>
        <p:spPr>
          <a:xfrm>
            <a:off x="10206316" y="3339365"/>
            <a:ext cx="1746999" cy="923330"/>
          </a:xfrm>
          <a:prstGeom prst="rect">
            <a:avLst/>
          </a:prstGeom>
          <a:noFill/>
        </p:spPr>
        <p:txBody>
          <a:bodyPr wrap="square">
            <a:spAutoFit/>
          </a:bodyPr>
          <a:lstStyle/>
          <a:p>
            <a:pPr fontAlgn="ctr"/>
            <a:r>
              <a:rPr lang="en-IN" dirty="0">
                <a:effectLst/>
                <a:latin typeface="Times New Roman" panose="02020603050405020304" pitchFamily="18" charset="0"/>
                <a:cs typeface="Times New Roman" panose="02020603050405020304" pitchFamily="18" charset="0"/>
              </a:rPr>
              <a:t>KSC LC-39A</a:t>
            </a:r>
          </a:p>
          <a:p>
            <a:pPr fontAlgn="ctr"/>
            <a:r>
              <a:rPr lang="en-IN" dirty="0">
                <a:latin typeface="Times New Roman" panose="02020603050405020304" pitchFamily="18" charset="0"/>
                <a:cs typeface="Times New Roman" panose="02020603050405020304" pitchFamily="18" charset="0"/>
              </a:rPr>
              <a:t>CCAFS SLC 40</a:t>
            </a:r>
          </a:p>
          <a:p>
            <a:pPr fontAlgn="ctr"/>
            <a:r>
              <a:rPr lang="en-IN" dirty="0">
                <a:latin typeface="Times New Roman" panose="02020603050405020304" pitchFamily="18" charset="0"/>
                <a:cs typeface="Times New Roman" panose="02020603050405020304" pitchFamily="18" charset="0"/>
              </a:rPr>
              <a:t>CCAFS LC 40</a:t>
            </a:r>
          </a:p>
        </p:txBody>
      </p:sp>
    </p:spTree>
    <p:extLst>
      <p:ext uri="{BB962C8B-B14F-4D97-AF65-F5344CB8AC3E}">
        <p14:creationId xmlns:p14="http://schemas.microsoft.com/office/powerpoint/2010/main" val="2366301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D7495-CCEB-A1F0-E140-FBC727D22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294" y="1275901"/>
            <a:ext cx="2790000" cy="3484358"/>
          </a:xfrm>
          <a:prstGeom prst="rect">
            <a:avLst/>
          </a:prstGeom>
        </p:spPr>
      </p:pic>
      <p:sp>
        <p:nvSpPr>
          <p:cNvPr id="4" name="TextBox 3">
            <a:extLst>
              <a:ext uri="{FF2B5EF4-FFF2-40B4-BE49-F238E27FC236}">
                <a16:creationId xmlns:a16="http://schemas.microsoft.com/office/drawing/2014/main" id="{19CB40AD-1687-533E-8A46-280866170B37}"/>
              </a:ext>
            </a:extLst>
          </p:cNvPr>
          <p:cNvSpPr txBox="1"/>
          <p:nvPr/>
        </p:nvSpPr>
        <p:spPr>
          <a:xfrm>
            <a:off x="147918" y="259809"/>
            <a:ext cx="11887200" cy="584775"/>
          </a:xfrm>
          <a:prstGeom prst="rect">
            <a:avLst/>
          </a:prstGeom>
          <a:noFill/>
        </p:spPr>
        <p:txBody>
          <a:bodyPr wrap="square">
            <a:spAutoFit/>
          </a:bodyPr>
          <a:lstStyle/>
          <a:p>
            <a:pPr algn="ctr"/>
            <a:r>
              <a:rPr lang="en-US" sz="3200" b="0" i="0" dirty="0">
                <a:solidFill>
                  <a:srgbClr val="7030A0"/>
                </a:solidFill>
                <a:effectLst/>
                <a:latin typeface="system-ui"/>
              </a:rPr>
              <a:t> Mark the success/failed launches for each site on the map</a:t>
            </a:r>
            <a:endParaRPr lang="en-IN" sz="3200" dirty="0">
              <a:solidFill>
                <a:srgbClr val="7030A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2E6189-0798-8478-0CB9-960024DF2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706" y="1275900"/>
            <a:ext cx="2790000" cy="3484357"/>
          </a:xfrm>
          <a:prstGeom prst="rect">
            <a:avLst/>
          </a:prstGeom>
        </p:spPr>
      </p:pic>
      <p:pic>
        <p:nvPicPr>
          <p:cNvPr id="9" name="Picture 8">
            <a:extLst>
              <a:ext uri="{FF2B5EF4-FFF2-40B4-BE49-F238E27FC236}">
                <a16:creationId xmlns:a16="http://schemas.microsoft.com/office/drawing/2014/main" id="{EC69E615-85E8-09FA-CF77-5AA9C04C4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118" y="1252100"/>
            <a:ext cx="2790000" cy="3484357"/>
          </a:xfrm>
          <a:prstGeom prst="rect">
            <a:avLst/>
          </a:prstGeom>
        </p:spPr>
      </p:pic>
      <p:pic>
        <p:nvPicPr>
          <p:cNvPr id="12" name="Picture 11">
            <a:extLst>
              <a:ext uri="{FF2B5EF4-FFF2-40B4-BE49-F238E27FC236}">
                <a16:creationId xmlns:a16="http://schemas.microsoft.com/office/drawing/2014/main" id="{6A3E4171-3379-61BF-269C-CC9BF7CA3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82" y="1275901"/>
            <a:ext cx="2790000" cy="3484358"/>
          </a:xfrm>
          <a:prstGeom prst="rect">
            <a:avLst/>
          </a:prstGeom>
        </p:spPr>
      </p:pic>
      <p:sp>
        <p:nvSpPr>
          <p:cNvPr id="14" name="TextBox 13">
            <a:extLst>
              <a:ext uri="{FF2B5EF4-FFF2-40B4-BE49-F238E27FC236}">
                <a16:creationId xmlns:a16="http://schemas.microsoft.com/office/drawing/2014/main" id="{D2FBB873-BE88-598E-6ECC-F4DFA9837CBA}"/>
              </a:ext>
            </a:extLst>
          </p:cNvPr>
          <p:cNvSpPr txBox="1"/>
          <p:nvPr/>
        </p:nvSpPr>
        <p:spPr>
          <a:xfrm>
            <a:off x="6577011" y="5038115"/>
            <a:ext cx="1661272" cy="369332"/>
          </a:xfrm>
          <a:prstGeom prst="rect">
            <a:avLst/>
          </a:prstGeom>
          <a:noFill/>
        </p:spPr>
        <p:txBody>
          <a:bodyPr wrap="square">
            <a:spAutoFit/>
          </a:bodyPr>
          <a:lstStyle/>
          <a:p>
            <a:pPr algn="r" fontAlgn="ctr"/>
            <a:r>
              <a:rPr lang="en-IN" dirty="0"/>
              <a:t>CCAFS SLC 40</a:t>
            </a:r>
          </a:p>
        </p:txBody>
      </p:sp>
      <p:sp>
        <p:nvSpPr>
          <p:cNvPr id="15" name="TextBox 14">
            <a:extLst>
              <a:ext uri="{FF2B5EF4-FFF2-40B4-BE49-F238E27FC236}">
                <a16:creationId xmlns:a16="http://schemas.microsoft.com/office/drawing/2014/main" id="{85903035-EE8C-7CBA-F5A5-AD60921796AC}"/>
              </a:ext>
            </a:extLst>
          </p:cNvPr>
          <p:cNvSpPr txBox="1"/>
          <p:nvPr/>
        </p:nvSpPr>
        <p:spPr>
          <a:xfrm>
            <a:off x="3750658" y="5038115"/>
            <a:ext cx="1661272" cy="369332"/>
          </a:xfrm>
          <a:prstGeom prst="rect">
            <a:avLst/>
          </a:prstGeom>
          <a:noFill/>
        </p:spPr>
        <p:txBody>
          <a:bodyPr wrap="square">
            <a:spAutoFit/>
          </a:bodyPr>
          <a:lstStyle/>
          <a:p>
            <a:pPr algn="r" fontAlgn="ctr"/>
            <a:r>
              <a:rPr lang="en-IN" dirty="0"/>
              <a:t>CCAFS LC 40</a:t>
            </a:r>
          </a:p>
        </p:txBody>
      </p:sp>
      <p:sp>
        <p:nvSpPr>
          <p:cNvPr id="16" name="TextBox 15">
            <a:extLst>
              <a:ext uri="{FF2B5EF4-FFF2-40B4-BE49-F238E27FC236}">
                <a16:creationId xmlns:a16="http://schemas.microsoft.com/office/drawing/2014/main" id="{C756A7A0-453E-1940-5BD2-C6D0BC5BEB20}"/>
              </a:ext>
            </a:extLst>
          </p:cNvPr>
          <p:cNvSpPr txBox="1"/>
          <p:nvPr/>
        </p:nvSpPr>
        <p:spPr>
          <a:xfrm>
            <a:off x="9809482" y="5038115"/>
            <a:ext cx="1661272" cy="369332"/>
          </a:xfrm>
          <a:prstGeom prst="rect">
            <a:avLst/>
          </a:prstGeom>
          <a:noFill/>
        </p:spPr>
        <p:txBody>
          <a:bodyPr wrap="square">
            <a:spAutoFit/>
          </a:bodyPr>
          <a:lstStyle/>
          <a:p>
            <a:pPr algn="r" fontAlgn="ctr"/>
            <a:r>
              <a:rPr lang="en-IN" dirty="0">
                <a:effectLst/>
              </a:rPr>
              <a:t>KSC LC-39A</a:t>
            </a:r>
          </a:p>
        </p:txBody>
      </p:sp>
      <p:sp>
        <p:nvSpPr>
          <p:cNvPr id="17" name="TextBox 16">
            <a:extLst>
              <a:ext uri="{FF2B5EF4-FFF2-40B4-BE49-F238E27FC236}">
                <a16:creationId xmlns:a16="http://schemas.microsoft.com/office/drawing/2014/main" id="{CAC91D2C-E666-8015-9E25-7D78ED7927D2}"/>
              </a:ext>
            </a:extLst>
          </p:cNvPr>
          <p:cNvSpPr txBox="1"/>
          <p:nvPr/>
        </p:nvSpPr>
        <p:spPr>
          <a:xfrm>
            <a:off x="473151" y="5038115"/>
            <a:ext cx="1661272" cy="369332"/>
          </a:xfrm>
          <a:prstGeom prst="rect">
            <a:avLst/>
          </a:prstGeom>
          <a:noFill/>
        </p:spPr>
        <p:txBody>
          <a:bodyPr wrap="square">
            <a:spAutoFit/>
          </a:bodyPr>
          <a:lstStyle/>
          <a:p>
            <a:pPr algn="r" fontAlgn="ctr"/>
            <a:r>
              <a:rPr lang="en-IN" dirty="0"/>
              <a:t>VAFB SLC-40</a:t>
            </a:r>
          </a:p>
        </p:txBody>
      </p:sp>
      <p:sp>
        <p:nvSpPr>
          <p:cNvPr id="18" name="TextBox 17">
            <a:extLst>
              <a:ext uri="{FF2B5EF4-FFF2-40B4-BE49-F238E27FC236}">
                <a16:creationId xmlns:a16="http://schemas.microsoft.com/office/drawing/2014/main" id="{E3C5A8D1-A9E7-2FC7-2159-FE59637730D6}"/>
              </a:ext>
            </a:extLst>
          </p:cNvPr>
          <p:cNvSpPr txBox="1"/>
          <p:nvPr/>
        </p:nvSpPr>
        <p:spPr>
          <a:xfrm>
            <a:off x="473151" y="5661212"/>
            <a:ext cx="11561967" cy="1155894"/>
          </a:xfrm>
          <a:prstGeom prst="rect">
            <a:avLst/>
          </a:prstGeom>
          <a:noFill/>
        </p:spPr>
        <p:txBody>
          <a:bodyPr wrap="square" rtlCol="0">
            <a:spAutoFit/>
          </a:bodyPr>
          <a:lstStyle/>
          <a:p>
            <a:r>
              <a:rPr lang="en-US" dirty="0"/>
              <a:t>Note-</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red marker failed launches and Green markers are Successful launches.</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Because of overlapping marker circles the marker may show wrong launch site name</a:t>
            </a:r>
            <a:r>
              <a:rPr lang="en-US" dirty="0"/>
              <a:t>.</a:t>
            </a:r>
            <a:endParaRPr lang="en-IN" dirty="0"/>
          </a:p>
        </p:txBody>
      </p:sp>
    </p:spTree>
    <p:extLst>
      <p:ext uri="{BB962C8B-B14F-4D97-AF65-F5344CB8AC3E}">
        <p14:creationId xmlns:p14="http://schemas.microsoft.com/office/powerpoint/2010/main" val="254451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93B2F-5A1C-337B-50F6-743819E2872E}"/>
              </a:ext>
            </a:extLst>
          </p:cNvPr>
          <p:cNvSpPr/>
          <p:nvPr/>
        </p:nvSpPr>
        <p:spPr>
          <a:xfrm>
            <a:off x="2781086" y="103113"/>
            <a:ext cx="662982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EXECUTIVE SUMMARY</a:t>
            </a:r>
          </a:p>
        </p:txBody>
      </p:sp>
      <p:sp>
        <p:nvSpPr>
          <p:cNvPr id="4" name="TextBox 3">
            <a:extLst>
              <a:ext uri="{FF2B5EF4-FFF2-40B4-BE49-F238E27FC236}">
                <a16:creationId xmlns:a16="http://schemas.microsoft.com/office/drawing/2014/main" id="{70E433F5-9369-D03A-BBF5-7504F0098B61}"/>
              </a:ext>
            </a:extLst>
          </p:cNvPr>
          <p:cNvSpPr txBox="1"/>
          <p:nvPr/>
        </p:nvSpPr>
        <p:spPr>
          <a:xfrm>
            <a:off x="268941" y="1210235"/>
            <a:ext cx="11604812" cy="5459443"/>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SUMMARY OF METHADOLOGIES</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Data Collection involves using the SpaceX REST API and web scraping techniques.</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Data Wrangling is implemented to create a success/failure outcome variable. </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Exploratory Data Analysis considers payload, launch site, flight number, and yearly trends using data visualization techniques.</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Data is analyzed with SQL, calculating statistics like total payload, payload range for successful launches, and the total number of successful and failed outcomes. </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Launch site success rates and proximity are explored using Folium.</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Launch sites with the most success and successful payload ranges are visualized using </a:t>
            </a:r>
            <a:r>
              <a:rPr lang="en-US" b="0" i="0" dirty="0" err="1">
                <a:effectLst/>
                <a:latin typeface="Times New Roman" panose="02020603050405020304" pitchFamily="18" charset="0"/>
                <a:cs typeface="Times New Roman" panose="02020603050405020304" pitchFamily="18" charset="0"/>
              </a:rPr>
              <a:t>Plotly</a:t>
            </a:r>
            <a:r>
              <a:rPr lang="en-US" b="0" i="0" dirty="0">
                <a:effectLst/>
                <a:latin typeface="Times New Roman" panose="02020603050405020304" pitchFamily="18" charset="0"/>
                <a:cs typeface="Times New Roman" panose="02020603050405020304" pitchFamily="18" charset="0"/>
              </a:rPr>
              <a:t> and Dash to create an interactive dashboard.</a:t>
            </a:r>
          </a:p>
          <a:p>
            <a:pPr marL="285750" indent="-285750" algn="l">
              <a:lnSpc>
                <a:spcPct val="150000"/>
              </a:lnSpc>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Model Building utilizes logistic regression, support vector machine (SVM), decision tree, and K-nearest neighbor (KNN) to predict landing outcomes.</a:t>
            </a:r>
          </a:p>
        </p:txBody>
      </p:sp>
    </p:spTree>
    <p:extLst>
      <p:ext uri="{BB962C8B-B14F-4D97-AF65-F5344CB8AC3E}">
        <p14:creationId xmlns:p14="http://schemas.microsoft.com/office/powerpoint/2010/main" val="1000697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446ED-C797-EC30-A500-2ED730875371}"/>
              </a:ext>
            </a:extLst>
          </p:cNvPr>
          <p:cNvSpPr txBox="1"/>
          <p:nvPr/>
        </p:nvSpPr>
        <p:spPr>
          <a:xfrm>
            <a:off x="242047" y="272534"/>
            <a:ext cx="11739282" cy="646331"/>
          </a:xfrm>
          <a:prstGeom prst="rect">
            <a:avLst/>
          </a:prstGeom>
          <a:noFill/>
        </p:spPr>
        <p:txBody>
          <a:bodyPr wrap="square">
            <a:sp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T</a:t>
            </a:r>
            <a:r>
              <a:rPr lang="en-US" sz="3600" b="1" i="0" dirty="0">
                <a:solidFill>
                  <a:srgbClr val="7030A0"/>
                </a:solidFill>
                <a:effectLst/>
                <a:latin typeface="Times New Roman" panose="02020603050405020304" pitchFamily="18" charset="0"/>
                <a:cs typeface="Times New Roman" panose="02020603050405020304" pitchFamily="18" charset="0"/>
              </a:rPr>
              <a:t>he distances between a launch site to its proximities</a:t>
            </a:r>
          </a:p>
        </p:txBody>
      </p:sp>
      <p:pic>
        <p:nvPicPr>
          <p:cNvPr id="5" name="Picture 4">
            <a:extLst>
              <a:ext uri="{FF2B5EF4-FFF2-40B4-BE49-F238E27FC236}">
                <a16:creationId xmlns:a16="http://schemas.microsoft.com/office/drawing/2014/main" id="{FF58F7CF-076E-DFBA-F875-C27B52D3A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71" y="1044355"/>
            <a:ext cx="8207188" cy="5652279"/>
          </a:xfrm>
          <a:prstGeom prst="rect">
            <a:avLst/>
          </a:prstGeom>
        </p:spPr>
      </p:pic>
      <p:graphicFrame>
        <p:nvGraphicFramePr>
          <p:cNvPr id="2" name="Table 1">
            <a:extLst>
              <a:ext uri="{FF2B5EF4-FFF2-40B4-BE49-F238E27FC236}">
                <a16:creationId xmlns:a16="http://schemas.microsoft.com/office/drawing/2014/main" id="{076DF877-5CB7-C265-384F-0954F85812D5}"/>
              </a:ext>
            </a:extLst>
          </p:cNvPr>
          <p:cNvGraphicFramePr>
            <a:graphicFrameLocks noGrp="1"/>
          </p:cNvGraphicFramePr>
          <p:nvPr>
            <p:extLst>
              <p:ext uri="{D42A27DB-BD31-4B8C-83A1-F6EECF244321}">
                <p14:modId xmlns:p14="http://schemas.microsoft.com/office/powerpoint/2010/main" val="1775532461"/>
              </p:ext>
            </p:extLst>
          </p:nvPr>
        </p:nvGraphicFramePr>
        <p:xfrm>
          <a:off x="8606117" y="1082489"/>
          <a:ext cx="3375213" cy="5680036"/>
        </p:xfrm>
        <a:graphic>
          <a:graphicData uri="http://schemas.openxmlformats.org/drawingml/2006/table">
            <a:tbl>
              <a:tblPr firstRow="1" bandRow="1">
                <a:tableStyleId>{17292A2E-F333-43FB-9621-5CBBE7FDCDCB}</a:tableStyleId>
              </a:tblPr>
              <a:tblGrid>
                <a:gridCol w="1125071">
                  <a:extLst>
                    <a:ext uri="{9D8B030D-6E8A-4147-A177-3AD203B41FA5}">
                      <a16:colId xmlns:a16="http://schemas.microsoft.com/office/drawing/2014/main" val="2338747697"/>
                    </a:ext>
                  </a:extLst>
                </a:gridCol>
                <a:gridCol w="1125071">
                  <a:extLst>
                    <a:ext uri="{9D8B030D-6E8A-4147-A177-3AD203B41FA5}">
                      <a16:colId xmlns:a16="http://schemas.microsoft.com/office/drawing/2014/main" val="4074540482"/>
                    </a:ext>
                  </a:extLst>
                </a:gridCol>
                <a:gridCol w="1125071">
                  <a:extLst>
                    <a:ext uri="{9D8B030D-6E8A-4147-A177-3AD203B41FA5}">
                      <a16:colId xmlns:a16="http://schemas.microsoft.com/office/drawing/2014/main" val="2061570741"/>
                    </a:ext>
                  </a:extLst>
                </a:gridCol>
              </a:tblGrid>
              <a:tr h="1122829">
                <a:tc>
                  <a:txBody>
                    <a:bodyPr/>
                    <a:lstStyle/>
                    <a:p>
                      <a:pPr algn="ctr"/>
                      <a:r>
                        <a:rPr lang="en-US" dirty="0"/>
                        <a:t>CCAFS SLC – 40 Launch Site to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Colour</a:t>
                      </a:r>
                      <a:r>
                        <a:rPr lang="en-US" dirty="0"/>
                        <a:t> Line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Distance from Launch Site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62091"/>
                  </a:ext>
                </a:extLst>
              </a:tr>
              <a:tr h="1122829">
                <a:tc>
                  <a:txBody>
                    <a:bodyPr/>
                    <a:lstStyle/>
                    <a:p>
                      <a:pPr algn="ctr"/>
                      <a:r>
                        <a:rPr lang="en-US" dirty="0"/>
                        <a:t>Sea Cost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Blue Line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0.86Km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920495"/>
                  </a:ext>
                </a:extLst>
              </a:tr>
              <a:tr h="1122829">
                <a:tc>
                  <a:txBody>
                    <a:bodyPr/>
                    <a:lstStyle/>
                    <a:p>
                      <a:pPr algn="ctr"/>
                      <a:r>
                        <a:rPr lang="en-US" dirty="0"/>
                        <a:t>Highway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Yellow Line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0.61Km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042720"/>
                  </a:ext>
                </a:extLst>
              </a:tr>
              <a:tr h="1122829">
                <a:tc>
                  <a:txBody>
                    <a:bodyPr/>
                    <a:lstStyle/>
                    <a:p>
                      <a:pPr algn="ctr"/>
                      <a:r>
                        <a:rPr lang="en-US" dirty="0"/>
                        <a:t>City</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Orange Line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23.20Km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585234"/>
                  </a:ext>
                </a:extLst>
              </a:tr>
              <a:tr h="1122829">
                <a:tc>
                  <a:txBody>
                    <a:bodyPr/>
                    <a:lstStyle/>
                    <a:p>
                      <a:pPr algn="ctr"/>
                      <a:r>
                        <a:rPr lang="en-US" dirty="0"/>
                        <a:t>Railway Route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Pink Line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21.97 Km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76564"/>
                  </a:ext>
                </a:extLst>
              </a:tr>
            </a:tbl>
          </a:graphicData>
        </a:graphic>
      </p:graphicFrame>
      <p:cxnSp>
        <p:nvCxnSpPr>
          <p:cNvPr id="6" name="Straight Connector 5">
            <a:extLst>
              <a:ext uri="{FF2B5EF4-FFF2-40B4-BE49-F238E27FC236}">
                <a16:creationId xmlns:a16="http://schemas.microsoft.com/office/drawing/2014/main" id="{3910DC1D-C43D-5301-BF3E-5FC7959C62DC}"/>
              </a:ext>
            </a:extLst>
          </p:cNvPr>
          <p:cNvCxnSpPr/>
          <p:nvPr/>
        </p:nvCxnSpPr>
        <p:spPr>
          <a:xfrm>
            <a:off x="9856694" y="3092824"/>
            <a:ext cx="900953" cy="0"/>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5339734D-B3D4-2550-DFBA-5987034A0B8F}"/>
              </a:ext>
            </a:extLst>
          </p:cNvPr>
          <p:cNvCxnSpPr/>
          <p:nvPr/>
        </p:nvCxnSpPr>
        <p:spPr>
          <a:xfrm>
            <a:off x="9856694" y="4307542"/>
            <a:ext cx="900953" cy="0"/>
          </a:xfrm>
          <a:prstGeom prst="line">
            <a:avLst/>
          </a:prstGeom>
          <a:ln w="76200">
            <a:solidFill>
              <a:srgbClr val="FFFF00"/>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CB90548E-4D7E-5838-5CAD-64350ADE7F80}"/>
              </a:ext>
            </a:extLst>
          </p:cNvPr>
          <p:cNvCxnSpPr/>
          <p:nvPr/>
        </p:nvCxnSpPr>
        <p:spPr>
          <a:xfrm>
            <a:off x="9856694" y="5414684"/>
            <a:ext cx="900953"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0CF2479C-B1A5-0360-D0CC-DF5AD1580764}"/>
              </a:ext>
            </a:extLst>
          </p:cNvPr>
          <p:cNvCxnSpPr/>
          <p:nvPr/>
        </p:nvCxnSpPr>
        <p:spPr>
          <a:xfrm>
            <a:off x="9856694" y="6468037"/>
            <a:ext cx="900953" cy="0"/>
          </a:xfrm>
          <a:prstGeom prst="line">
            <a:avLst/>
          </a:prstGeom>
          <a:ln w="76200">
            <a:solidFill>
              <a:srgbClr val="FBCEB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13176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446ED-C797-EC30-A500-2ED730875371}"/>
              </a:ext>
            </a:extLst>
          </p:cNvPr>
          <p:cNvSpPr txBox="1"/>
          <p:nvPr/>
        </p:nvSpPr>
        <p:spPr>
          <a:xfrm>
            <a:off x="242047" y="272534"/>
            <a:ext cx="11739282" cy="646331"/>
          </a:xfrm>
          <a:prstGeom prst="rect">
            <a:avLst/>
          </a:prstGeom>
          <a:noFill/>
        </p:spPr>
        <p:txBody>
          <a:bodyPr wrap="square">
            <a:sp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T</a:t>
            </a:r>
            <a:r>
              <a:rPr lang="en-US" sz="3600" b="1" i="0" dirty="0">
                <a:solidFill>
                  <a:srgbClr val="7030A0"/>
                </a:solidFill>
                <a:effectLst/>
                <a:latin typeface="Times New Roman" panose="02020603050405020304" pitchFamily="18" charset="0"/>
                <a:cs typeface="Times New Roman" panose="02020603050405020304" pitchFamily="18" charset="0"/>
              </a:rPr>
              <a:t>he distances between a launch site to its proximities</a:t>
            </a:r>
          </a:p>
        </p:txBody>
      </p:sp>
      <p:pic>
        <p:nvPicPr>
          <p:cNvPr id="4" name="Picture 3">
            <a:extLst>
              <a:ext uri="{FF2B5EF4-FFF2-40B4-BE49-F238E27FC236}">
                <a16:creationId xmlns:a16="http://schemas.microsoft.com/office/drawing/2014/main" id="{80402F09-BBC5-DB92-8D75-92FBAA016A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4398" y="952678"/>
            <a:ext cx="10381129" cy="5668642"/>
          </a:xfrm>
          <a:prstGeom prst="rect">
            <a:avLst/>
          </a:prstGeom>
        </p:spPr>
      </p:pic>
    </p:spTree>
    <p:extLst>
      <p:ext uri="{BB962C8B-B14F-4D97-AF65-F5344CB8AC3E}">
        <p14:creationId xmlns:p14="http://schemas.microsoft.com/office/powerpoint/2010/main" val="100430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1640B-56BE-6381-42DD-7C3B15122E2D}"/>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Rectangle 1">
            <a:extLst>
              <a:ext uri="{FF2B5EF4-FFF2-40B4-BE49-F238E27FC236}">
                <a16:creationId xmlns:a16="http://schemas.microsoft.com/office/drawing/2014/main" id="{CB6E293D-D14C-3A0E-4E88-70CAAF7FD0FC}"/>
              </a:ext>
            </a:extLst>
          </p:cNvPr>
          <p:cNvSpPr/>
          <p:nvPr/>
        </p:nvSpPr>
        <p:spPr>
          <a:xfrm>
            <a:off x="222865" y="2151728"/>
            <a:ext cx="11746293" cy="2554545"/>
          </a:xfrm>
          <a:prstGeom prst="rect">
            <a:avLst/>
          </a:prstGeom>
          <a:noFill/>
        </p:spPr>
        <p:txBody>
          <a:bodyPr wrap="none" lIns="91440" tIns="45720" rIns="91440" bIns="45720">
            <a:spAutoFit/>
          </a:bodyPr>
          <a:lstStyle/>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Interactive Dashboard with</a:t>
            </a:r>
          </a:p>
          <a:p>
            <a:pPr algn="ctr"/>
            <a:r>
              <a:rPr lang="en-US" sz="8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Plotly</a:t>
            </a: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and Dash</a:t>
            </a:r>
          </a:p>
        </p:txBody>
      </p:sp>
    </p:spTree>
    <p:extLst>
      <p:ext uri="{BB962C8B-B14F-4D97-AF65-F5344CB8AC3E}">
        <p14:creationId xmlns:p14="http://schemas.microsoft.com/office/powerpoint/2010/main" val="2705960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1757644" y="43935"/>
            <a:ext cx="8676713" cy="646331"/>
          </a:xfrm>
          <a:prstGeom prst="rect">
            <a:avLst/>
          </a:prstGeom>
          <a:noFill/>
        </p:spPr>
        <p:txBody>
          <a:bodyPr wrap="square">
            <a:spAutoFit/>
          </a:bodyPr>
          <a:lstStyle/>
          <a:p>
            <a:pPr algn="ctr"/>
            <a:r>
              <a:rPr lang="en-IN" sz="3600" b="1" i="0" dirty="0">
                <a:solidFill>
                  <a:srgbClr val="7030A0"/>
                </a:solidFill>
                <a:effectLst/>
                <a:latin typeface="Times New Roman" panose="02020603050405020304" pitchFamily="18" charset="0"/>
              </a:rPr>
              <a:t>SpaceX Launch Records Dashboard</a:t>
            </a:r>
          </a:p>
        </p:txBody>
      </p:sp>
      <p:pic>
        <p:nvPicPr>
          <p:cNvPr id="3" name="Picture 2">
            <a:extLst>
              <a:ext uri="{FF2B5EF4-FFF2-40B4-BE49-F238E27FC236}">
                <a16:creationId xmlns:a16="http://schemas.microsoft.com/office/drawing/2014/main" id="{B9925EF5-0EAD-AE89-A139-82735E434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7" y="793378"/>
            <a:ext cx="12057747" cy="5980346"/>
          </a:xfrm>
          <a:prstGeom prst="rect">
            <a:avLst/>
          </a:prstGeom>
          <a:ln w="28575">
            <a:solidFill>
              <a:schemeClr val="tx1"/>
            </a:solidFill>
          </a:ln>
        </p:spPr>
      </p:pic>
    </p:spTree>
    <p:extLst>
      <p:ext uri="{BB962C8B-B14F-4D97-AF65-F5344CB8AC3E}">
        <p14:creationId xmlns:p14="http://schemas.microsoft.com/office/powerpoint/2010/main" val="1286940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3046880" y="272534"/>
            <a:ext cx="6098240" cy="584775"/>
          </a:xfrm>
          <a:prstGeom prst="rect">
            <a:avLst/>
          </a:prstGeom>
          <a:noFill/>
        </p:spPr>
        <p:txBody>
          <a:bodyPr wrap="square">
            <a:spAutoFit/>
          </a:bodyPr>
          <a:lstStyle/>
          <a:p>
            <a:pPr algn="ctr"/>
            <a:r>
              <a:rPr lang="en-US" sz="3200" dirty="0">
                <a:solidFill>
                  <a:srgbClr val="7030A0"/>
                </a:solidFill>
                <a:latin typeface="Times New Roman" panose="02020603050405020304" pitchFamily="18" charset="0"/>
                <a:cs typeface="Times New Roman" panose="02020603050405020304" pitchFamily="18" charset="0"/>
              </a:rPr>
              <a:t>T</a:t>
            </a:r>
            <a:r>
              <a:rPr lang="en-US" sz="3200" b="0" i="0" dirty="0">
                <a:solidFill>
                  <a:srgbClr val="7030A0"/>
                </a:solidFill>
                <a:effectLst/>
                <a:latin typeface="Times New Roman" panose="02020603050405020304" pitchFamily="18" charset="0"/>
                <a:cs typeface="Times New Roman" panose="02020603050405020304" pitchFamily="18" charset="0"/>
              </a:rPr>
              <a:t>he largest successful launches</a:t>
            </a:r>
            <a:endParaRPr lang="en-US" sz="3200" b="1" i="0" dirty="0">
              <a:solidFill>
                <a:srgbClr val="7030A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674EC2-5C27-D0B7-4EED-0EA6AE032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09" y="1404443"/>
            <a:ext cx="11783300" cy="3705440"/>
          </a:xfrm>
          <a:prstGeom prst="rect">
            <a:avLst/>
          </a:prstGeom>
        </p:spPr>
      </p:pic>
      <p:sp>
        <p:nvSpPr>
          <p:cNvPr id="7" name="TextBox 6">
            <a:extLst>
              <a:ext uri="{FF2B5EF4-FFF2-40B4-BE49-F238E27FC236}">
                <a16:creationId xmlns:a16="http://schemas.microsoft.com/office/drawing/2014/main" id="{D5F997C8-8C7B-3F18-117A-5B5CF9CF32C2}"/>
              </a:ext>
            </a:extLst>
          </p:cNvPr>
          <p:cNvSpPr txBox="1"/>
          <p:nvPr/>
        </p:nvSpPr>
        <p:spPr>
          <a:xfrm>
            <a:off x="369794" y="5161315"/>
            <a:ext cx="11394592" cy="1133965"/>
          </a:xfrm>
          <a:prstGeom prst="rect">
            <a:avLst/>
          </a:prstGeom>
          <a:noFill/>
        </p:spPr>
        <p:txBody>
          <a:bodyPr wrap="square">
            <a:spAutoFit/>
          </a:bodyPr>
          <a:lstStyle/>
          <a:p>
            <a:pPr algn="l">
              <a:lnSpc>
                <a:spcPct val="150000"/>
              </a:lnSpc>
            </a:pPr>
            <a:r>
              <a:rPr lang="en-US" sz="2400" b="0" i="0" dirty="0">
                <a:solidFill>
                  <a:srgbClr val="000000"/>
                </a:solidFill>
                <a:effectLst/>
                <a:latin typeface="Times New Roman" panose="02020603050405020304" pitchFamily="18" charset="0"/>
                <a:cs typeface="Times New Roman" panose="02020603050405020304" pitchFamily="18" charset="0"/>
              </a:rPr>
              <a:t>Q. Which site has the largest successful launches?</a:t>
            </a:r>
          </a:p>
          <a:p>
            <a:pPr algn="l">
              <a:lnSpc>
                <a:spcPct val="150000"/>
              </a:lnSpc>
            </a:pPr>
            <a:r>
              <a:rPr lang="en-US" sz="2400" dirty="0">
                <a:solidFill>
                  <a:srgbClr val="000000"/>
                </a:solidFill>
                <a:latin typeface="Times New Roman" panose="02020603050405020304" pitchFamily="18" charset="0"/>
                <a:cs typeface="Times New Roman" panose="02020603050405020304" pitchFamily="18" charset="0"/>
              </a:rPr>
              <a:t>Ans- KSC LC-39A</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043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3046880" y="272534"/>
            <a:ext cx="6098240" cy="584775"/>
          </a:xfrm>
          <a:prstGeom prst="rect">
            <a:avLst/>
          </a:prstGeom>
          <a:noFill/>
        </p:spPr>
        <p:txBody>
          <a:bodyPr wrap="square">
            <a:spAutoFit/>
          </a:bodyPr>
          <a:lstStyle/>
          <a:p>
            <a:pPr algn="ctr"/>
            <a:r>
              <a:rPr lang="en-US" sz="3200" dirty="0">
                <a:solidFill>
                  <a:srgbClr val="7030A0"/>
                </a:solidFill>
                <a:latin typeface="Times New Roman" panose="02020603050405020304" pitchFamily="18" charset="0"/>
                <a:cs typeface="Times New Roman" panose="02020603050405020304" pitchFamily="18" charset="0"/>
              </a:rPr>
              <a:t>The highest launch success rate</a:t>
            </a:r>
            <a:endParaRPr lang="en-US" sz="3200" b="1" i="0" dirty="0">
              <a:solidFill>
                <a:srgbClr val="7030A0"/>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5F997C8-8C7B-3F18-117A-5B5CF9CF32C2}"/>
              </a:ext>
            </a:extLst>
          </p:cNvPr>
          <p:cNvSpPr txBox="1"/>
          <p:nvPr/>
        </p:nvSpPr>
        <p:spPr>
          <a:xfrm>
            <a:off x="369794" y="5161315"/>
            <a:ext cx="11394592" cy="1092094"/>
          </a:xfrm>
          <a:prstGeom prst="rect">
            <a:avLst/>
          </a:prstGeom>
          <a:noFill/>
        </p:spPr>
        <p:txBody>
          <a:bodyPr wrap="square">
            <a:spAutoFit/>
          </a:bodyPr>
          <a:lstStyle/>
          <a:p>
            <a:pPr algn="l"/>
            <a:r>
              <a:rPr lang="en-US" sz="2800" dirty="0">
                <a:latin typeface="Times New Roman" panose="02020603050405020304" pitchFamily="18" charset="0"/>
                <a:cs typeface="Times New Roman" panose="02020603050405020304" pitchFamily="18" charset="0"/>
              </a:rPr>
              <a:t>Q. Which site has the highest launch success rate?</a:t>
            </a:r>
          </a:p>
          <a:p>
            <a:pPr>
              <a:lnSpc>
                <a:spcPct val="150000"/>
              </a:lnSpc>
            </a:pPr>
            <a:r>
              <a:rPr lang="en-US" sz="2800" dirty="0">
                <a:latin typeface="Times New Roman" panose="02020603050405020304" pitchFamily="18" charset="0"/>
                <a:cs typeface="Times New Roman" panose="02020603050405020304" pitchFamily="18" charset="0"/>
              </a:rPr>
              <a:t>Ans- </a:t>
            </a:r>
            <a:r>
              <a:rPr lang="en-US" altLang="en-US" sz="2800" dirty="0">
                <a:latin typeface="Times New Roman" panose="02020603050405020304" pitchFamily="18" charset="0"/>
                <a:cs typeface="Times New Roman" panose="02020603050405020304" pitchFamily="18" charset="0"/>
              </a:rPr>
              <a:t>CCAFS SLC-40 has the highest launch success rate 42.9%. </a:t>
            </a:r>
          </a:p>
        </p:txBody>
      </p:sp>
      <p:pic>
        <p:nvPicPr>
          <p:cNvPr id="3" name="Picture 2">
            <a:extLst>
              <a:ext uri="{FF2B5EF4-FFF2-40B4-BE49-F238E27FC236}">
                <a16:creationId xmlns:a16="http://schemas.microsoft.com/office/drawing/2014/main" id="{9D8601B4-B1C8-64CE-49BA-AB30BC8CE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82" y="1512019"/>
            <a:ext cx="11226504" cy="3649296"/>
          </a:xfrm>
          <a:prstGeom prst="rect">
            <a:avLst/>
          </a:prstGeom>
        </p:spPr>
      </p:pic>
    </p:spTree>
    <p:extLst>
      <p:ext uri="{BB962C8B-B14F-4D97-AF65-F5344CB8AC3E}">
        <p14:creationId xmlns:p14="http://schemas.microsoft.com/office/powerpoint/2010/main" val="402629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914399" y="272534"/>
            <a:ext cx="10448365" cy="584775"/>
          </a:xfrm>
          <a:prstGeom prst="rect">
            <a:avLst/>
          </a:prstGeom>
          <a:noFill/>
        </p:spPr>
        <p:txBody>
          <a:bodyPr wrap="square">
            <a:spAutoFit/>
          </a:bodyPr>
          <a:lstStyle/>
          <a:p>
            <a:pPr algn="ctr"/>
            <a:r>
              <a:rPr lang="en-US" sz="3200" dirty="0">
                <a:solidFill>
                  <a:srgbClr val="7030A0"/>
                </a:solidFill>
                <a:latin typeface="Helvetica Neue"/>
              </a:rPr>
              <a:t>P</a:t>
            </a:r>
            <a:r>
              <a:rPr lang="en-US" sz="3200" b="0" i="0" dirty="0">
                <a:solidFill>
                  <a:srgbClr val="7030A0"/>
                </a:solidFill>
                <a:effectLst/>
                <a:latin typeface="Helvetica Neue"/>
              </a:rPr>
              <a:t>ayload range has the highest launch success rate</a:t>
            </a:r>
            <a:endParaRPr lang="en-US" sz="3200" b="1" i="0" dirty="0">
              <a:solidFill>
                <a:srgbClr val="7030A0"/>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5F997C8-8C7B-3F18-117A-5B5CF9CF32C2}"/>
              </a:ext>
            </a:extLst>
          </p:cNvPr>
          <p:cNvSpPr txBox="1"/>
          <p:nvPr/>
        </p:nvSpPr>
        <p:spPr>
          <a:xfrm>
            <a:off x="94129" y="5376467"/>
            <a:ext cx="11873753" cy="1503297"/>
          </a:xfrm>
          <a:prstGeom prst="rect">
            <a:avLst/>
          </a:prstGeom>
          <a:noFill/>
        </p:spPr>
        <p:txBody>
          <a:bodyPr wrap="square">
            <a:spAutoFit/>
          </a:bodyPr>
          <a:lstStyle/>
          <a:p>
            <a:pPr algn="l"/>
            <a:r>
              <a:rPr lang="en-US" sz="2400" dirty="0">
                <a:latin typeface="Times New Roman" panose="02020603050405020304" pitchFamily="18" charset="0"/>
                <a:cs typeface="Times New Roman" panose="02020603050405020304" pitchFamily="18" charset="0"/>
              </a:rPr>
              <a:t>Q. Which payload range(s) has the highest launch success rate?</a:t>
            </a:r>
          </a:p>
          <a:p>
            <a:pPr>
              <a:lnSpc>
                <a:spcPct val="150000"/>
              </a:lnSpc>
            </a:pPr>
            <a:r>
              <a:rPr lang="en-US" sz="2400" dirty="0">
                <a:latin typeface="Times New Roman" panose="02020603050405020304" pitchFamily="18" charset="0"/>
                <a:cs typeface="Times New Roman" panose="02020603050405020304" pitchFamily="18" charset="0"/>
              </a:rPr>
              <a:t>Ans-</a:t>
            </a:r>
            <a:r>
              <a:rPr lang="en-US" altLang="en-US" sz="2400" dirty="0">
                <a:latin typeface="Times New Roman" panose="02020603050405020304" pitchFamily="18" charset="0"/>
                <a:cs typeface="Times New Roman" panose="02020603050405020304" pitchFamily="18" charset="0"/>
              </a:rPr>
              <a:t>Payload Range between 3000-4000 (kg) has the highest launch success rate with 7 successful launch. </a:t>
            </a:r>
          </a:p>
        </p:txBody>
      </p:sp>
      <p:pic>
        <p:nvPicPr>
          <p:cNvPr id="4" name="Picture 3">
            <a:extLst>
              <a:ext uri="{FF2B5EF4-FFF2-40B4-BE49-F238E27FC236}">
                <a16:creationId xmlns:a16="http://schemas.microsoft.com/office/drawing/2014/main" id="{82453AE6-6C39-E7F3-ABEB-D0C7F23EB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295"/>
            <a:ext cx="12192000" cy="4379742"/>
          </a:xfrm>
          <a:prstGeom prst="rect">
            <a:avLst/>
          </a:prstGeom>
        </p:spPr>
      </p:pic>
    </p:spTree>
    <p:extLst>
      <p:ext uri="{BB962C8B-B14F-4D97-AF65-F5344CB8AC3E}">
        <p14:creationId xmlns:p14="http://schemas.microsoft.com/office/powerpoint/2010/main" val="130143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914399" y="124617"/>
            <a:ext cx="10448365" cy="584775"/>
          </a:xfrm>
          <a:prstGeom prst="rect">
            <a:avLst/>
          </a:prstGeom>
          <a:noFill/>
        </p:spPr>
        <p:txBody>
          <a:bodyPr wrap="square">
            <a:spAutoFit/>
          </a:bodyPr>
          <a:lstStyle/>
          <a:p>
            <a:pPr algn="ctr"/>
            <a:r>
              <a:rPr lang="en-US" sz="3200" dirty="0">
                <a:solidFill>
                  <a:srgbClr val="7030A0"/>
                </a:solidFill>
                <a:latin typeface="Helvetica Neue"/>
              </a:rPr>
              <a:t>P</a:t>
            </a:r>
            <a:r>
              <a:rPr lang="en-US" sz="3200" b="0" i="0" dirty="0">
                <a:solidFill>
                  <a:srgbClr val="7030A0"/>
                </a:solidFill>
                <a:effectLst/>
                <a:latin typeface="Helvetica Neue"/>
              </a:rPr>
              <a:t>ayload range(s) has the lowest launch success rate</a:t>
            </a:r>
            <a:endParaRPr lang="en-US" sz="3200" b="1" i="0" dirty="0">
              <a:solidFill>
                <a:srgbClr val="7030A0"/>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5F997C8-8C7B-3F18-117A-5B5CF9CF32C2}"/>
              </a:ext>
            </a:extLst>
          </p:cNvPr>
          <p:cNvSpPr txBox="1"/>
          <p:nvPr/>
        </p:nvSpPr>
        <p:spPr>
          <a:xfrm>
            <a:off x="94129" y="5564725"/>
            <a:ext cx="11873753" cy="1268104"/>
          </a:xfrm>
          <a:prstGeom prst="rect">
            <a:avLst/>
          </a:prstGeom>
          <a:noFill/>
        </p:spPr>
        <p:txBody>
          <a:bodyPr wrap="square">
            <a:spAutoFit/>
          </a:bodyPr>
          <a:lstStyle/>
          <a:p>
            <a:pPr algn="l"/>
            <a:r>
              <a:rPr lang="en-US" sz="2000" dirty="0">
                <a:latin typeface="Times New Roman" panose="02020603050405020304" pitchFamily="18" charset="0"/>
                <a:cs typeface="Times New Roman" panose="02020603050405020304" pitchFamily="18" charset="0"/>
              </a:rPr>
              <a:t>Q. Which payload range(s) has the lowest launch success rate?</a:t>
            </a:r>
          </a:p>
          <a:p>
            <a:pPr>
              <a:lnSpc>
                <a:spcPct val="150000"/>
              </a:lnSpc>
            </a:pPr>
            <a:r>
              <a:rPr lang="en-US" sz="2000" dirty="0">
                <a:latin typeface="Times New Roman" panose="02020603050405020304" pitchFamily="18" charset="0"/>
                <a:cs typeface="Times New Roman" panose="02020603050405020304" pitchFamily="18" charset="0"/>
              </a:rPr>
              <a:t>Ans-</a:t>
            </a:r>
            <a:r>
              <a:rPr lang="en-US" altLang="en-US" sz="2000" dirty="0">
                <a:latin typeface="Times New Roman" panose="02020603050405020304" pitchFamily="18" charset="0"/>
                <a:cs typeface="Times New Roman" panose="02020603050405020304" pitchFamily="18" charset="0"/>
              </a:rPr>
              <a:t>Payload Range between 6000-9000 (kg) has no successful launch. Payload Range between 1000-2000 (kg) and 9000-10000 (kg) has only 1 successful launch. </a:t>
            </a:r>
          </a:p>
        </p:txBody>
      </p:sp>
      <p:pic>
        <p:nvPicPr>
          <p:cNvPr id="3" name="Picture 2">
            <a:extLst>
              <a:ext uri="{FF2B5EF4-FFF2-40B4-BE49-F238E27FC236}">
                <a16:creationId xmlns:a16="http://schemas.microsoft.com/office/drawing/2014/main" id="{377B6DC1-7C33-14D8-FFB2-617B3B688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2695"/>
            <a:ext cx="12192000" cy="2487705"/>
          </a:xfrm>
          <a:prstGeom prst="rect">
            <a:avLst/>
          </a:prstGeom>
        </p:spPr>
      </p:pic>
      <p:pic>
        <p:nvPicPr>
          <p:cNvPr id="8" name="Picture 7">
            <a:extLst>
              <a:ext uri="{FF2B5EF4-FFF2-40B4-BE49-F238E27FC236}">
                <a16:creationId xmlns:a16="http://schemas.microsoft.com/office/drawing/2014/main" id="{EFA01F17-B78B-063A-72A5-DA347B39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4188"/>
            <a:ext cx="12192000" cy="2176067"/>
          </a:xfrm>
          <a:prstGeom prst="rect">
            <a:avLst/>
          </a:prstGeom>
        </p:spPr>
      </p:pic>
    </p:spTree>
    <p:extLst>
      <p:ext uri="{BB962C8B-B14F-4D97-AF65-F5344CB8AC3E}">
        <p14:creationId xmlns:p14="http://schemas.microsoft.com/office/powerpoint/2010/main" val="293478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0481A-0D88-952F-0C2C-A650826D1D57}"/>
              </a:ext>
            </a:extLst>
          </p:cNvPr>
          <p:cNvSpPr txBox="1"/>
          <p:nvPr/>
        </p:nvSpPr>
        <p:spPr>
          <a:xfrm>
            <a:off x="94129" y="124617"/>
            <a:ext cx="11873753" cy="461665"/>
          </a:xfrm>
          <a:prstGeom prst="rect">
            <a:avLst/>
          </a:prstGeom>
          <a:noFill/>
        </p:spPr>
        <p:txBody>
          <a:bodyPr wrap="square">
            <a:spAutoFit/>
          </a:bodyPr>
          <a:lstStyle/>
          <a:p>
            <a:pPr algn="ctr"/>
            <a:r>
              <a:rPr lang="en-US" sz="2400" b="0" i="0" dirty="0">
                <a:solidFill>
                  <a:srgbClr val="7030A0"/>
                </a:solidFill>
                <a:effectLst/>
                <a:latin typeface="Helvetica Neue"/>
              </a:rPr>
              <a:t>F9 Booster version (v1.0,v1.1,FT,B4,B5, etc.) has the highest launch success rate</a:t>
            </a:r>
            <a:endParaRPr lang="en-US" sz="2400" b="1" i="0" dirty="0">
              <a:solidFill>
                <a:srgbClr val="7030A0"/>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5F997C8-8C7B-3F18-117A-5B5CF9CF32C2}"/>
              </a:ext>
            </a:extLst>
          </p:cNvPr>
          <p:cNvSpPr txBox="1"/>
          <p:nvPr/>
        </p:nvSpPr>
        <p:spPr>
          <a:xfrm>
            <a:off x="94129" y="5249742"/>
            <a:ext cx="11873753" cy="949299"/>
          </a:xfrm>
          <a:prstGeom prst="rect">
            <a:avLst/>
          </a:prstGeom>
          <a:noFill/>
        </p:spPr>
        <p:txBody>
          <a:bodyPr wrap="square">
            <a:spAutoFit/>
          </a:bodyPr>
          <a:lstStyle/>
          <a:p>
            <a:pPr algn="l"/>
            <a:r>
              <a:rPr lang="en-US" sz="2400" dirty="0">
                <a:latin typeface="Times New Roman" panose="02020603050405020304" pitchFamily="18" charset="0"/>
                <a:cs typeface="Times New Roman" panose="02020603050405020304" pitchFamily="18" charset="0"/>
              </a:rPr>
              <a:t>Q. Which F9 Booster version (v1.0,v1.1,FT,B4,B5, etc.) has the highest launch success rate?</a:t>
            </a:r>
          </a:p>
          <a:p>
            <a:pPr>
              <a:lnSpc>
                <a:spcPct val="150000"/>
              </a:lnSpc>
            </a:pPr>
            <a:r>
              <a:rPr lang="en-US" sz="2400" dirty="0">
                <a:latin typeface="Times New Roman" panose="02020603050405020304" pitchFamily="18" charset="0"/>
                <a:cs typeface="Times New Roman" panose="02020603050405020304" pitchFamily="18" charset="0"/>
              </a:rPr>
              <a:t>Ans-</a:t>
            </a:r>
            <a:r>
              <a:rPr lang="en-US" altLang="en-US" sz="2400" dirty="0">
                <a:latin typeface="Times New Roman" panose="02020603050405020304" pitchFamily="18" charset="0"/>
                <a:cs typeface="Times New Roman" panose="02020603050405020304" pitchFamily="18" charset="0"/>
              </a:rPr>
              <a:t>F9 Booster version (FT) has the highest launch success rate. </a:t>
            </a:r>
          </a:p>
        </p:txBody>
      </p:sp>
      <p:pic>
        <p:nvPicPr>
          <p:cNvPr id="4" name="Picture 3">
            <a:extLst>
              <a:ext uri="{FF2B5EF4-FFF2-40B4-BE49-F238E27FC236}">
                <a16:creationId xmlns:a16="http://schemas.microsoft.com/office/drawing/2014/main" id="{4DFB544B-843F-0630-AA5C-DD39B7E39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506"/>
            <a:ext cx="12192000" cy="4061012"/>
          </a:xfrm>
          <a:prstGeom prst="rect">
            <a:avLst/>
          </a:prstGeom>
        </p:spPr>
      </p:pic>
    </p:spTree>
    <p:extLst>
      <p:ext uri="{BB962C8B-B14F-4D97-AF65-F5344CB8AC3E}">
        <p14:creationId xmlns:p14="http://schemas.microsoft.com/office/powerpoint/2010/main" val="4145527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455CC-C20B-7D48-68FD-070B989CD516}"/>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Rectangle 1">
            <a:extLst>
              <a:ext uri="{FF2B5EF4-FFF2-40B4-BE49-F238E27FC236}">
                <a16:creationId xmlns:a16="http://schemas.microsoft.com/office/drawing/2014/main" id="{CB6E293D-D14C-3A0E-4E88-70CAAF7FD0FC}"/>
              </a:ext>
            </a:extLst>
          </p:cNvPr>
          <p:cNvSpPr/>
          <p:nvPr/>
        </p:nvSpPr>
        <p:spPr>
          <a:xfrm>
            <a:off x="575648" y="2151728"/>
            <a:ext cx="11040715" cy="2554545"/>
          </a:xfrm>
          <a:prstGeom prst="rect">
            <a:avLst/>
          </a:prstGeom>
          <a:noFill/>
        </p:spPr>
        <p:txBody>
          <a:bodyPr wrap="none" lIns="91440" tIns="45720" rIns="91440" bIns="45720">
            <a:spAutoFit/>
          </a:bodyPr>
          <a:lstStyle/>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Exploratory Data Analysis</a:t>
            </a:r>
          </a:p>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Using SQL</a:t>
            </a:r>
          </a:p>
        </p:txBody>
      </p:sp>
    </p:spTree>
    <p:extLst>
      <p:ext uri="{BB962C8B-B14F-4D97-AF65-F5344CB8AC3E}">
        <p14:creationId xmlns:p14="http://schemas.microsoft.com/office/powerpoint/2010/main" val="300697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93B2F-5A1C-337B-50F6-743819E2872E}"/>
              </a:ext>
            </a:extLst>
          </p:cNvPr>
          <p:cNvSpPr/>
          <p:nvPr/>
        </p:nvSpPr>
        <p:spPr>
          <a:xfrm>
            <a:off x="2781086" y="103113"/>
            <a:ext cx="662982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EXECUTIVE SUMMARY</a:t>
            </a:r>
          </a:p>
        </p:txBody>
      </p:sp>
      <p:sp>
        <p:nvSpPr>
          <p:cNvPr id="4" name="TextBox 3">
            <a:extLst>
              <a:ext uri="{FF2B5EF4-FFF2-40B4-BE49-F238E27FC236}">
                <a16:creationId xmlns:a16="http://schemas.microsoft.com/office/drawing/2014/main" id="{70E433F5-9369-D03A-BBF5-7504F0098B61}"/>
              </a:ext>
            </a:extLst>
          </p:cNvPr>
          <p:cNvSpPr txBox="1"/>
          <p:nvPr/>
        </p:nvSpPr>
        <p:spPr>
          <a:xfrm>
            <a:off x="268941" y="1143000"/>
            <a:ext cx="11604812" cy="5630837"/>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SUMMARY OF RESULTS</a:t>
            </a:r>
          </a:p>
          <a:p>
            <a:endParaRPr lang="en-US" dirty="0"/>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Success rates improve as flight numbers increase from launch sites, with an initially poor rate.</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Higher payload correlates with a higher success rate.</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CCAFS SLC 40 launches most payloads weighing over 12000 kg.</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VAFB-SLC has no launches for heavy payloads (&gt;10000 kg).</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ES-L1, GEO, HEO, and SSO show a perfect 100% success rate.</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SO exhibits a 0% success rate. GTO, ISS, LEO, MEO, and PO have success rates between 50% and 80%.</a:t>
            </a:r>
          </a:p>
          <a:p>
            <a:pPr marL="342900" indent="-342900" algn="l">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Decision Tree algorithm emerges as the best predictor, showcasing superior accuracy on validation data among various algorithms.</a:t>
            </a:r>
          </a:p>
        </p:txBody>
      </p:sp>
    </p:spTree>
    <p:extLst>
      <p:ext uri="{BB962C8B-B14F-4D97-AF65-F5344CB8AC3E}">
        <p14:creationId xmlns:p14="http://schemas.microsoft.com/office/powerpoint/2010/main" val="1344525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443355"/>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Q1. </a:t>
            </a:r>
            <a:r>
              <a:rPr lang="en-US" sz="2000" b="1" i="0" dirty="0">
                <a:solidFill>
                  <a:srgbClr val="7030A0"/>
                </a:solidFill>
                <a:effectLst/>
                <a:latin typeface="-apple-system"/>
              </a:rPr>
              <a:t>Display the names of the unique launch sites in the space mission</a:t>
            </a:r>
          </a:p>
        </p:txBody>
      </p:sp>
      <p:pic>
        <p:nvPicPr>
          <p:cNvPr id="5" name="Picture 4">
            <a:extLst>
              <a:ext uri="{FF2B5EF4-FFF2-40B4-BE49-F238E27FC236}">
                <a16:creationId xmlns:a16="http://schemas.microsoft.com/office/drawing/2014/main" id="{EB674242-5B47-419B-C377-DEBEBCC4E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06" y="1485586"/>
            <a:ext cx="11586883" cy="2076321"/>
          </a:xfrm>
          <a:prstGeom prst="rect">
            <a:avLst/>
          </a:prstGeom>
        </p:spPr>
      </p:pic>
      <p:pic>
        <p:nvPicPr>
          <p:cNvPr id="7" name="Picture 6">
            <a:extLst>
              <a:ext uri="{FF2B5EF4-FFF2-40B4-BE49-F238E27FC236}">
                <a16:creationId xmlns:a16="http://schemas.microsoft.com/office/drawing/2014/main" id="{97EC4E2A-5969-E1D1-265E-55307F790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12" y="4150380"/>
            <a:ext cx="11689976" cy="2671741"/>
          </a:xfrm>
          <a:prstGeom prst="rect">
            <a:avLst/>
          </a:prstGeom>
        </p:spPr>
      </p:pic>
      <p:sp>
        <p:nvSpPr>
          <p:cNvPr id="2" name="TextBox 1">
            <a:extLst>
              <a:ext uri="{FF2B5EF4-FFF2-40B4-BE49-F238E27FC236}">
                <a16:creationId xmlns:a16="http://schemas.microsoft.com/office/drawing/2014/main" id="{03DACB6B-DE65-A2D7-ADCF-F20A143E581F}"/>
              </a:ext>
            </a:extLst>
          </p:cNvPr>
          <p:cNvSpPr txBox="1"/>
          <p:nvPr/>
        </p:nvSpPr>
        <p:spPr>
          <a:xfrm>
            <a:off x="354106" y="3469341"/>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Q2. </a:t>
            </a:r>
            <a:r>
              <a:rPr lang="en-US" sz="2000" b="1" i="0" dirty="0">
                <a:solidFill>
                  <a:srgbClr val="7030A0"/>
                </a:solidFill>
                <a:effectLst/>
                <a:latin typeface="-apple-system"/>
              </a:rPr>
              <a:t>Display 5 records where launch sites begin with the string 'CCA'</a:t>
            </a:r>
          </a:p>
        </p:txBody>
      </p:sp>
    </p:spTree>
    <p:extLst>
      <p:ext uri="{BB962C8B-B14F-4D97-AF65-F5344CB8AC3E}">
        <p14:creationId xmlns:p14="http://schemas.microsoft.com/office/powerpoint/2010/main" val="2985864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826534"/>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Q3. </a:t>
            </a:r>
            <a:r>
              <a:rPr lang="en-US" sz="2000" b="1" i="0" dirty="0">
                <a:solidFill>
                  <a:srgbClr val="7030A0"/>
                </a:solidFill>
                <a:effectLst/>
                <a:latin typeface="-apple-system"/>
              </a:rPr>
              <a:t>Display the total payload mass carried by boosters launched by NASA (CRS)</a:t>
            </a:r>
          </a:p>
        </p:txBody>
      </p:sp>
      <p:pic>
        <p:nvPicPr>
          <p:cNvPr id="4" name="Picture 3">
            <a:extLst>
              <a:ext uri="{FF2B5EF4-FFF2-40B4-BE49-F238E27FC236}">
                <a16:creationId xmlns:a16="http://schemas.microsoft.com/office/drawing/2014/main" id="{A2F3A039-D688-E614-1A20-32759AFDB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92" y="1503998"/>
            <a:ext cx="11860414" cy="1590897"/>
          </a:xfrm>
          <a:prstGeom prst="rect">
            <a:avLst/>
          </a:prstGeom>
        </p:spPr>
      </p:pic>
      <p:pic>
        <p:nvPicPr>
          <p:cNvPr id="8" name="Picture 7">
            <a:extLst>
              <a:ext uri="{FF2B5EF4-FFF2-40B4-BE49-F238E27FC236}">
                <a16:creationId xmlns:a16="http://schemas.microsoft.com/office/drawing/2014/main" id="{FC49BAC0-D8BC-A96A-C0CA-433762123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06" y="4328723"/>
            <a:ext cx="11640670" cy="1895799"/>
          </a:xfrm>
          <a:prstGeom prst="rect">
            <a:avLst/>
          </a:prstGeom>
        </p:spPr>
      </p:pic>
      <p:sp>
        <p:nvSpPr>
          <p:cNvPr id="2" name="TextBox 1">
            <a:extLst>
              <a:ext uri="{FF2B5EF4-FFF2-40B4-BE49-F238E27FC236}">
                <a16:creationId xmlns:a16="http://schemas.microsoft.com/office/drawing/2014/main" id="{21D3138C-98A9-EFB1-DA68-47DC8DE9F17A}"/>
              </a:ext>
            </a:extLst>
          </p:cNvPr>
          <p:cNvSpPr txBox="1"/>
          <p:nvPr/>
        </p:nvSpPr>
        <p:spPr>
          <a:xfrm>
            <a:off x="354106" y="3429000"/>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Q4. </a:t>
            </a:r>
            <a:r>
              <a:rPr lang="en-US" sz="2000" b="1" i="0" dirty="0">
                <a:solidFill>
                  <a:srgbClr val="7030A0"/>
                </a:solidFill>
                <a:effectLst/>
                <a:latin typeface="-apple-system"/>
              </a:rPr>
              <a:t>Display average payload mass carried by booster version F9 v1.1</a:t>
            </a:r>
            <a:r>
              <a:rPr lang="en-US" sz="2000" b="1" i="0" u="none" strike="noStrike" dirty="0">
                <a:solidFill>
                  <a:srgbClr val="7030A0"/>
                </a:solidFill>
                <a:effectLst/>
                <a:latin typeface="-apple-system"/>
                <a:hlinkClick r:id="rId4">
                  <a:extLst>
                    <a:ext uri="{A12FA001-AC4F-418D-AE19-62706E023703}">
                      <ahyp:hlinkClr xmlns:ahyp="http://schemas.microsoft.com/office/drawing/2018/hyperlinkcolor" val="tx"/>
                    </a:ext>
                  </a:extLst>
                </a:hlinkClick>
              </a:rPr>
              <a:t>¶</a:t>
            </a:r>
            <a:endParaRPr lang="en-US" sz="2000" b="1" i="0" dirty="0">
              <a:solidFill>
                <a:srgbClr val="7030A0"/>
              </a:solidFill>
              <a:effectLst/>
              <a:latin typeface="-apple-system"/>
            </a:endParaRPr>
          </a:p>
        </p:txBody>
      </p:sp>
    </p:spTree>
    <p:extLst>
      <p:ext uri="{BB962C8B-B14F-4D97-AF65-F5344CB8AC3E}">
        <p14:creationId xmlns:p14="http://schemas.microsoft.com/office/powerpoint/2010/main" val="3017363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127290"/>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Q5. </a:t>
            </a:r>
            <a:r>
              <a:rPr lang="en-US" sz="2000" b="1" i="0" dirty="0">
                <a:solidFill>
                  <a:srgbClr val="7030A0"/>
                </a:solidFill>
                <a:effectLst/>
                <a:latin typeface="-apple-system"/>
              </a:rPr>
              <a:t>List the date when the first </a:t>
            </a:r>
            <a:r>
              <a:rPr lang="en-US" sz="2000" b="1" i="0" dirty="0" err="1">
                <a:solidFill>
                  <a:srgbClr val="7030A0"/>
                </a:solidFill>
                <a:effectLst/>
                <a:latin typeface="-apple-system"/>
              </a:rPr>
              <a:t>succesful</a:t>
            </a:r>
            <a:r>
              <a:rPr lang="en-US" sz="2000" b="1" i="0" dirty="0">
                <a:solidFill>
                  <a:srgbClr val="7030A0"/>
                </a:solidFill>
                <a:effectLst/>
                <a:latin typeface="-apple-system"/>
              </a:rPr>
              <a:t> landing outcome in ground pad was </a:t>
            </a:r>
            <a:r>
              <a:rPr lang="en-US" sz="2000" b="1" i="0" dirty="0" err="1">
                <a:solidFill>
                  <a:srgbClr val="7030A0"/>
                </a:solidFill>
                <a:effectLst/>
                <a:latin typeface="-apple-system"/>
              </a:rPr>
              <a:t>acheived</a:t>
            </a:r>
            <a:r>
              <a:rPr lang="en-US" sz="2000" b="1" i="0" dirty="0">
                <a:solidFill>
                  <a:srgbClr val="7030A0"/>
                </a:solidFill>
                <a:effectLst/>
                <a:latin typeface="-apple-system"/>
              </a:rPr>
              <a:t>.</a:t>
            </a:r>
          </a:p>
        </p:txBody>
      </p:sp>
      <p:pic>
        <p:nvPicPr>
          <p:cNvPr id="5" name="Picture 4">
            <a:extLst>
              <a:ext uri="{FF2B5EF4-FFF2-40B4-BE49-F238E27FC236}">
                <a16:creationId xmlns:a16="http://schemas.microsoft.com/office/drawing/2014/main" id="{0BABBA15-C9F2-31CD-DA29-68B0C6725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1" y="941294"/>
            <a:ext cx="11837894" cy="2181338"/>
          </a:xfrm>
          <a:prstGeom prst="rect">
            <a:avLst/>
          </a:prstGeom>
        </p:spPr>
      </p:pic>
      <p:pic>
        <p:nvPicPr>
          <p:cNvPr id="7" name="Picture 6">
            <a:extLst>
              <a:ext uri="{FF2B5EF4-FFF2-40B4-BE49-F238E27FC236}">
                <a16:creationId xmlns:a16="http://schemas.microsoft.com/office/drawing/2014/main" id="{25ECE9A7-9FF1-D5A5-6D33-224B04802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71" y="3999774"/>
            <a:ext cx="11654117" cy="2683414"/>
          </a:xfrm>
          <a:prstGeom prst="rect">
            <a:avLst/>
          </a:prstGeom>
        </p:spPr>
      </p:pic>
      <p:sp>
        <p:nvSpPr>
          <p:cNvPr id="2" name="TextBox 1">
            <a:extLst>
              <a:ext uri="{FF2B5EF4-FFF2-40B4-BE49-F238E27FC236}">
                <a16:creationId xmlns:a16="http://schemas.microsoft.com/office/drawing/2014/main" id="{1F485CB1-BB17-DBCA-2111-60B09F302A3F}"/>
              </a:ext>
            </a:extLst>
          </p:cNvPr>
          <p:cNvSpPr txBox="1"/>
          <p:nvPr/>
        </p:nvSpPr>
        <p:spPr>
          <a:xfrm>
            <a:off x="372035" y="3251373"/>
            <a:ext cx="11483788" cy="707886"/>
          </a:xfrm>
          <a:prstGeom prst="rect">
            <a:avLst/>
          </a:prstGeom>
          <a:noFill/>
        </p:spPr>
        <p:txBody>
          <a:bodyPr wrap="square">
            <a:spAutoFit/>
          </a:bodyPr>
          <a:lstStyle/>
          <a:p>
            <a:pPr algn="just"/>
            <a:r>
              <a:rPr lang="en-US" sz="2000" dirty="0">
                <a:solidFill>
                  <a:srgbClr val="7030A0"/>
                </a:solidFill>
                <a:latin typeface="Times New Roman" panose="02020603050405020304" pitchFamily="18" charset="0"/>
                <a:cs typeface="Times New Roman" panose="02020603050405020304" pitchFamily="18" charset="0"/>
              </a:rPr>
              <a:t>Q6. </a:t>
            </a:r>
            <a:r>
              <a:rPr lang="en-US" sz="2000" b="1" i="0" dirty="0">
                <a:solidFill>
                  <a:srgbClr val="7030A0"/>
                </a:solidFill>
                <a:effectLst/>
                <a:latin typeface="-apple-system"/>
              </a:rPr>
              <a:t>List the names of the boosters which have success in drone ship and have payload mass greater than 4000 but less than 6000.</a:t>
            </a:r>
          </a:p>
        </p:txBody>
      </p:sp>
    </p:spTree>
    <p:extLst>
      <p:ext uri="{BB962C8B-B14F-4D97-AF65-F5344CB8AC3E}">
        <p14:creationId xmlns:p14="http://schemas.microsoft.com/office/powerpoint/2010/main" val="2830082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234866"/>
            <a:ext cx="11483788" cy="504625"/>
          </a:xfrm>
          <a:prstGeom prst="rect">
            <a:avLst/>
          </a:prstGeom>
          <a:noFill/>
        </p:spPr>
        <p:txBody>
          <a:bodyPr wrap="square">
            <a:spAutoFit/>
          </a:bodyPr>
          <a:lstStyle/>
          <a:p>
            <a:pPr algn="just">
              <a:lnSpc>
                <a:spcPct val="150000"/>
              </a:lnSpc>
            </a:pPr>
            <a:r>
              <a:rPr lang="en-US" sz="2000" dirty="0">
                <a:solidFill>
                  <a:srgbClr val="7030A0"/>
                </a:solidFill>
                <a:latin typeface="Times New Roman" panose="02020603050405020304" pitchFamily="18" charset="0"/>
                <a:cs typeface="Times New Roman" panose="02020603050405020304" pitchFamily="18" charset="0"/>
              </a:rPr>
              <a:t>Q7.</a:t>
            </a:r>
            <a:r>
              <a:rPr lang="en-US" sz="2000" b="1" i="0" dirty="0">
                <a:solidFill>
                  <a:srgbClr val="7030A0"/>
                </a:solidFill>
                <a:effectLst/>
                <a:latin typeface="-apple-system"/>
              </a:rPr>
              <a:t> List the total number of successful and failure mission outcomes</a:t>
            </a:r>
            <a:r>
              <a:rPr lang="en-US" sz="2000" dirty="0">
                <a:solidFill>
                  <a:srgbClr val="7030A0"/>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6778A639-09F3-02B8-DEBE-ED62E72E7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47" y="1210235"/>
            <a:ext cx="11483788" cy="5472954"/>
          </a:xfrm>
          <a:prstGeom prst="rect">
            <a:avLst/>
          </a:prstGeom>
        </p:spPr>
      </p:pic>
    </p:spTree>
    <p:extLst>
      <p:ext uri="{BB962C8B-B14F-4D97-AF65-F5344CB8AC3E}">
        <p14:creationId xmlns:p14="http://schemas.microsoft.com/office/powerpoint/2010/main" val="3445101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409677"/>
            <a:ext cx="11483788" cy="707886"/>
          </a:xfrm>
          <a:prstGeom prst="rect">
            <a:avLst/>
          </a:prstGeom>
          <a:noFill/>
        </p:spPr>
        <p:txBody>
          <a:bodyPr wrap="square">
            <a:spAutoFit/>
          </a:bodyPr>
          <a:lstStyle/>
          <a:p>
            <a:pPr algn="just"/>
            <a:r>
              <a:rPr lang="en-US" sz="2000" dirty="0">
                <a:solidFill>
                  <a:srgbClr val="7030A0"/>
                </a:solidFill>
                <a:latin typeface="Times New Roman" panose="02020603050405020304" pitchFamily="18" charset="0"/>
                <a:cs typeface="Times New Roman" panose="02020603050405020304" pitchFamily="18" charset="0"/>
              </a:rPr>
              <a:t>Q8. </a:t>
            </a:r>
            <a:r>
              <a:rPr lang="en-US" sz="2000" b="1" i="0" dirty="0">
                <a:solidFill>
                  <a:srgbClr val="7030A0"/>
                </a:solidFill>
                <a:effectLst/>
                <a:latin typeface="-apple-system"/>
              </a:rPr>
              <a:t>List the names of the </a:t>
            </a:r>
            <a:r>
              <a:rPr lang="en-US" sz="2000" b="1" i="0" dirty="0" err="1">
                <a:solidFill>
                  <a:srgbClr val="7030A0"/>
                </a:solidFill>
                <a:effectLst/>
                <a:latin typeface="-apple-system"/>
              </a:rPr>
              <a:t>booster_versions</a:t>
            </a:r>
            <a:r>
              <a:rPr lang="en-US" sz="2000" b="1" i="0" dirty="0">
                <a:solidFill>
                  <a:srgbClr val="7030A0"/>
                </a:solidFill>
                <a:effectLst/>
                <a:latin typeface="-apple-system"/>
              </a:rPr>
              <a:t> which have carried the maximum payload mass. Use a subquery</a:t>
            </a:r>
          </a:p>
        </p:txBody>
      </p:sp>
      <p:pic>
        <p:nvPicPr>
          <p:cNvPr id="5" name="Picture 4">
            <a:extLst>
              <a:ext uri="{FF2B5EF4-FFF2-40B4-BE49-F238E27FC236}">
                <a16:creationId xmlns:a16="http://schemas.microsoft.com/office/drawing/2014/main" id="{3002817A-FD67-3997-9CA1-910EBF8BE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06" y="1551438"/>
            <a:ext cx="11640670" cy="4956938"/>
          </a:xfrm>
          <a:prstGeom prst="rect">
            <a:avLst/>
          </a:prstGeom>
        </p:spPr>
      </p:pic>
    </p:spTree>
    <p:extLst>
      <p:ext uri="{BB962C8B-B14F-4D97-AF65-F5344CB8AC3E}">
        <p14:creationId xmlns:p14="http://schemas.microsoft.com/office/powerpoint/2010/main" val="157569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86949"/>
            <a:ext cx="11483788" cy="707886"/>
          </a:xfrm>
          <a:prstGeom prst="rect">
            <a:avLst/>
          </a:prstGeom>
          <a:noFill/>
        </p:spPr>
        <p:txBody>
          <a:bodyPr wrap="square">
            <a:spAutoFit/>
          </a:bodyPr>
          <a:lstStyle/>
          <a:p>
            <a:pPr algn="just"/>
            <a:r>
              <a:rPr lang="en-US" sz="2000" dirty="0">
                <a:solidFill>
                  <a:srgbClr val="7030A0"/>
                </a:solidFill>
                <a:latin typeface="Times New Roman" panose="02020603050405020304" pitchFamily="18" charset="0"/>
                <a:cs typeface="Times New Roman" panose="02020603050405020304" pitchFamily="18" charset="0"/>
              </a:rPr>
              <a:t>Q9. </a:t>
            </a:r>
            <a:r>
              <a:rPr lang="en-US" sz="2000" b="1" i="0" dirty="0">
                <a:solidFill>
                  <a:srgbClr val="7030A0"/>
                </a:solidFill>
                <a:effectLst/>
                <a:latin typeface="-apple-system"/>
              </a:rPr>
              <a:t>List the records which will display the month names, failure </a:t>
            </a:r>
            <a:r>
              <a:rPr lang="en-US" sz="2000" b="1" i="0" dirty="0" err="1">
                <a:solidFill>
                  <a:srgbClr val="7030A0"/>
                </a:solidFill>
                <a:effectLst/>
                <a:latin typeface="-apple-system"/>
              </a:rPr>
              <a:t>landing_outcomes</a:t>
            </a:r>
            <a:r>
              <a:rPr lang="en-US" sz="2000" b="1" i="0" dirty="0">
                <a:solidFill>
                  <a:srgbClr val="7030A0"/>
                </a:solidFill>
                <a:effectLst/>
                <a:latin typeface="-apple-system"/>
              </a:rPr>
              <a:t> in drone ship ,booster versions, </a:t>
            </a:r>
            <a:r>
              <a:rPr lang="en-US" sz="2000" b="1" i="0" dirty="0" err="1">
                <a:solidFill>
                  <a:srgbClr val="7030A0"/>
                </a:solidFill>
                <a:effectLst/>
                <a:latin typeface="-apple-system"/>
              </a:rPr>
              <a:t>launch_site</a:t>
            </a:r>
            <a:r>
              <a:rPr lang="en-US" sz="2000" b="1" i="0" dirty="0">
                <a:solidFill>
                  <a:srgbClr val="7030A0"/>
                </a:solidFill>
                <a:effectLst/>
                <a:latin typeface="-apple-system"/>
              </a:rPr>
              <a:t> for the months in year 2015.</a:t>
            </a:r>
          </a:p>
        </p:txBody>
      </p:sp>
      <p:pic>
        <p:nvPicPr>
          <p:cNvPr id="4" name="Picture 3">
            <a:extLst>
              <a:ext uri="{FF2B5EF4-FFF2-40B4-BE49-F238E27FC236}">
                <a16:creationId xmlns:a16="http://schemas.microsoft.com/office/drawing/2014/main" id="{42BF0760-BEF2-78B7-C6F8-AD7B08C13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9" y="766198"/>
            <a:ext cx="11862100" cy="2057687"/>
          </a:xfrm>
          <a:prstGeom prst="rect">
            <a:avLst/>
          </a:prstGeom>
        </p:spPr>
      </p:pic>
      <p:pic>
        <p:nvPicPr>
          <p:cNvPr id="7" name="Picture 6">
            <a:extLst>
              <a:ext uri="{FF2B5EF4-FFF2-40B4-BE49-F238E27FC236}">
                <a16:creationId xmlns:a16="http://schemas.microsoft.com/office/drawing/2014/main" id="{F2BC9045-1417-C032-9448-7886DDDC8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59" y="3500290"/>
            <a:ext cx="11862100" cy="2637325"/>
          </a:xfrm>
          <a:prstGeom prst="rect">
            <a:avLst/>
          </a:prstGeom>
        </p:spPr>
      </p:pic>
      <p:sp>
        <p:nvSpPr>
          <p:cNvPr id="2" name="TextBox 1">
            <a:extLst>
              <a:ext uri="{FF2B5EF4-FFF2-40B4-BE49-F238E27FC236}">
                <a16:creationId xmlns:a16="http://schemas.microsoft.com/office/drawing/2014/main" id="{769224DE-65BF-FF14-E12E-82A89170A107}"/>
              </a:ext>
            </a:extLst>
          </p:cNvPr>
          <p:cNvSpPr txBox="1"/>
          <p:nvPr/>
        </p:nvSpPr>
        <p:spPr>
          <a:xfrm>
            <a:off x="354106" y="2740500"/>
            <a:ext cx="11483788" cy="707886"/>
          </a:xfrm>
          <a:prstGeom prst="rect">
            <a:avLst/>
          </a:prstGeom>
          <a:noFill/>
        </p:spPr>
        <p:txBody>
          <a:bodyPr wrap="square">
            <a:spAutoFit/>
          </a:bodyPr>
          <a:lstStyle/>
          <a:p>
            <a:pPr algn="l" fontAlgn="base"/>
            <a:r>
              <a:rPr lang="en-US" sz="2000" b="1" i="0" dirty="0">
                <a:solidFill>
                  <a:srgbClr val="7030A0"/>
                </a:solidFill>
                <a:effectLst/>
                <a:latin typeface="-apple-system"/>
              </a:rPr>
              <a:t>Q10. 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424025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A451F-F2CC-BCA9-771A-2665CFAAE733}"/>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Rectangle 1">
            <a:extLst>
              <a:ext uri="{FF2B5EF4-FFF2-40B4-BE49-F238E27FC236}">
                <a16:creationId xmlns:a16="http://schemas.microsoft.com/office/drawing/2014/main" id="{26BE6385-CF65-6DB6-28FF-6A54DDC1F2E9}"/>
              </a:ext>
            </a:extLst>
          </p:cNvPr>
          <p:cNvSpPr/>
          <p:nvPr/>
        </p:nvSpPr>
        <p:spPr>
          <a:xfrm>
            <a:off x="1625001" y="2705725"/>
            <a:ext cx="8942000" cy="1446550"/>
          </a:xfrm>
          <a:prstGeom prst="rect">
            <a:avLst/>
          </a:prstGeom>
          <a:noFill/>
        </p:spPr>
        <p:txBody>
          <a:bodyPr wrap="none" lIns="91440" tIns="45720" rIns="91440" bIns="45720">
            <a:spAutoFit/>
          </a:bodyPr>
          <a:lstStyle/>
          <a:p>
            <a:pPr algn="ctr"/>
            <a:r>
              <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Predictive Analysis</a:t>
            </a:r>
          </a:p>
        </p:txBody>
      </p:sp>
    </p:spTree>
    <p:extLst>
      <p:ext uri="{BB962C8B-B14F-4D97-AF65-F5344CB8AC3E}">
        <p14:creationId xmlns:p14="http://schemas.microsoft.com/office/powerpoint/2010/main" val="2101067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D0F6D-B4E2-1AB0-6129-9F95EC6E2FCB}"/>
              </a:ext>
            </a:extLst>
          </p:cNvPr>
          <p:cNvSpPr txBox="1"/>
          <p:nvPr/>
        </p:nvSpPr>
        <p:spPr>
          <a:xfrm>
            <a:off x="354106" y="369333"/>
            <a:ext cx="11483788" cy="4191981"/>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machine learning pipeline is employed to predict whether the first stage will successfully land based on the provided data.</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Classification algorithms, including Logistic Regression, Support Vector Machine (SVM), Decision Tree, and K Nearest </a:t>
            </a:r>
            <a:r>
              <a:rPr lang="en-US" sz="2000" dirty="0" err="1">
                <a:latin typeface="Times New Roman" panose="02020603050405020304" pitchFamily="18" charset="0"/>
                <a:cs typeface="Times New Roman" panose="02020603050405020304" pitchFamily="18" charset="0"/>
              </a:rPr>
              <a:t>Neighbour</a:t>
            </a:r>
            <a:r>
              <a:rPr lang="en-US" sz="2000" dirty="0">
                <a:latin typeface="Times New Roman" panose="02020603050405020304" pitchFamily="18" charset="0"/>
                <a:cs typeface="Times New Roman" panose="02020603050405020304" pitchFamily="18" charset="0"/>
              </a:rPr>
              <a:t>, are utilized for this prediction.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method with a cross-validation value of 10 is applied to identify the best parameters for each algorithm.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accuracy on the validation data is assessed using the data attributes for all algorithms.</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Among the algorithms, the Decision Tree algorithm exhibits slightly superior performance in terms of accuracy on the validation data.</a:t>
            </a:r>
          </a:p>
        </p:txBody>
      </p:sp>
      <p:graphicFrame>
        <p:nvGraphicFramePr>
          <p:cNvPr id="4" name="Table 3">
            <a:extLst>
              <a:ext uri="{FF2B5EF4-FFF2-40B4-BE49-F238E27FC236}">
                <a16:creationId xmlns:a16="http://schemas.microsoft.com/office/drawing/2014/main" id="{847487D2-68D1-B452-BC9E-D7400B67919A}"/>
              </a:ext>
            </a:extLst>
          </p:cNvPr>
          <p:cNvGraphicFramePr>
            <a:graphicFrameLocks noGrp="1"/>
          </p:cNvGraphicFramePr>
          <p:nvPr>
            <p:extLst>
              <p:ext uri="{D42A27DB-BD31-4B8C-83A1-F6EECF244321}">
                <p14:modId xmlns:p14="http://schemas.microsoft.com/office/powerpoint/2010/main" val="1761252772"/>
              </p:ext>
            </p:extLst>
          </p:nvPr>
        </p:nvGraphicFramePr>
        <p:xfrm>
          <a:off x="354106" y="5038167"/>
          <a:ext cx="11654120" cy="1524000"/>
        </p:xfrm>
        <a:graphic>
          <a:graphicData uri="http://schemas.openxmlformats.org/drawingml/2006/table">
            <a:tbl>
              <a:tblPr firstRow="1" bandRow="1">
                <a:tableStyleId>{93296810-A885-4BE3-A3E7-6D5BEEA58F35}</a:tableStyleId>
              </a:tblPr>
              <a:tblGrid>
                <a:gridCol w="2913530">
                  <a:extLst>
                    <a:ext uri="{9D8B030D-6E8A-4147-A177-3AD203B41FA5}">
                      <a16:colId xmlns:a16="http://schemas.microsoft.com/office/drawing/2014/main" val="3675970154"/>
                    </a:ext>
                  </a:extLst>
                </a:gridCol>
                <a:gridCol w="2913530">
                  <a:extLst>
                    <a:ext uri="{9D8B030D-6E8A-4147-A177-3AD203B41FA5}">
                      <a16:colId xmlns:a16="http://schemas.microsoft.com/office/drawing/2014/main" val="2048067145"/>
                    </a:ext>
                  </a:extLst>
                </a:gridCol>
                <a:gridCol w="2913530">
                  <a:extLst>
                    <a:ext uri="{9D8B030D-6E8A-4147-A177-3AD203B41FA5}">
                      <a16:colId xmlns:a16="http://schemas.microsoft.com/office/drawing/2014/main" val="608177598"/>
                    </a:ext>
                  </a:extLst>
                </a:gridCol>
                <a:gridCol w="2913530">
                  <a:extLst>
                    <a:ext uri="{9D8B030D-6E8A-4147-A177-3AD203B41FA5}">
                      <a16:colId xmlns:a16="http://schemas.microsoft.com/office/drawing/2014/main" val="3359513166"/>
                    </a:ext>
                  </a:extLst>
                </a:gridCol>
              </a:tblGrid>
              <a:tr h="336144">
                <a:tc>
                  <a:txBody>
                    <a:bodyPr/>
                    <a:lstStyle/>
                    <a:p>
                      <a:pPr algn="ctr"/>
                      <a:r>
                        <a:rPr lang="en-IN" sz="1800" b="1" kern="1200" dirty="0">
                          <a:solidFill>
                            <a:schemeClr val="lt1"/>
                          </a:solidFill>
                          <a:effectLst/>
                        </a:rPr>
                        <a:t>ML Algorithm</a:t>
                      </a:r>
                      <a:endParaRPr lang="en-IN" dirty="0"/>
                    </a:p>
                  </a:txBody>
                  <a:tcPr anchor="ctr"/>
                </a:tc>
                <a:tc>
                  <a:txBody>
                    <a:bodyPr/>
                    <a:lstStyle/>
                    <a:p>
                      <a:pPr algn="ctr" fontAlgn="ctr"/>
                      <a:r>
                        <a:rPr lang="en-IN" b="1" dirty="0">
                          <a:effectLst/>
                        </a:rPr>
                        <a:t>Accuracy Score Test (%)</a:t>
                      </a:r>
                    </a:p>
                  </a:txBody>
                  <a:tcPr anchor="ctr"/>
                </a:tc>
                <a:tc>
                  <a:txBody>
                    <a:bodyPr/>
                    <a:lstStyle/>
                    <a:p>
                      <a:pPr algn="ctr"/>
                      <a:r>
                        <a:rPr lang="en-IN" sz="1800" b="1" kern="1200" dirty="0">
                          <a:solidFill>
                            <a:schemeClr val="lt1"/>
                          </a:solidFill>
                          <a:effectLst/>
                        </a:rPr>
                        <a:t>Accuracy (%)</a:t>
                      </a:r>
                      <a:endParaRPr lang="en-IN" dirty="0"/>
                    </a:p>
                  </a:txBody>
                  <a:tcPr anchor="ctr"/>
                </a:tc>
                <a:tc>
                  <a:txBody>
                    <a:bodyPr/>
                    <a:lstStyle/>
                    <a:p>
                      <a:pPr algn="ctr"/>
                      <a:r>
                        <a:rPr lang="en-IN" sz="1800" b="1" kern="1200" dirty="0">
                          <a:solidFill>
                            <a:schemeClr val="lt1"/>
                          </a:solidFill>
                          <a:effectLst/>
                        </a:rPr>
                        <a:t>Best Parameter</a:t>
                      </a:r>
                      <a:endParaRPr lang="en-IN" dirty="0"/>
                    </a:p>
                  </a:txBody>
                  <a:tcPr anchor="ctr"/>
                </a:tc>
                <a:extLst>
                  <a:ext uri="{0D108BD9-81ED-4DB2-BD59-A6C34878D82A}">
                    <a16:rowId xmlns:a16="http://schemas.microsoft.com/office/drawing/2014/main" val="415700453"/>
                  </a:ext>
                </a:extLst>
              </a:tr>
              <a:tr h="981669">
                <a:tc>
                  <a:txBody>
                    <a:bodyPr/>
                    <a:lstStyle/>
                    <a:p>
                      <a:pPr algn="ctr" fontAlgn="ctr"/>
                      <a:r>
                        <a:rPr lang="en-IN" dirty="0">
                          <a:effectLst/>
                        </a:rPr>
                        <a:t>Decision Tree</a:t>
                      </a:r>
                    </a:p>
                  </a:txBody>
                  <a:tcPr anchor="ctr"/>
                </a:tc>
                <a:tc>
                  <a:txBody>
                    <a:bodyPr/>
                    <a:lstStyle/>
                    <a:p>
                      <a:pPr algn="ctr" fontAlgn="ctr"/>
                      <a:r>
                        <a:rPr lang="en-IN" dirty="0">
                          <a:effectLst/>
                        </a:rPr>
                        <a:t>83.333333</a:t>
                      </a:r>
                    </a:p>
                  </a:txBody>
                  <a:tcPr anchor="ctr"/>
                </a:tc>
                <a:tc>
                  <a:txBody>
                    <a:bodyPr/>
                    <a:lstStyle/>
                    <a:p>
                      <a:pPr algn="ctr"/>
                      <a:r>
                        <a:rPr lang="en-IN" sz="1800" b="0" kern="1200" dirty="0">
                          <a:solidFill>
                            <a:schemeClr val="dk1"/>
                          </a:solidFill>
                          <a:effectLst/>
                        </a:rPr>
                        <a:t>87.678571</a:t>
                      </a:r>
                      <a:endParaRPr lang="en-IN" dirty="0"/>
                    </a:p>
                  </a:txBody>
                  <a:tcPr anchor="ctr"/>
                </a:tc>
                <a:tc>
                  <a:txBody>
                    <a:bodyPr/>
                    <a:lstStyle/>
                    <a:p>
                      <a:pPr algn="ctr"/>
                      <a:r>
                        <a:rPr lang="en-IN" sz="1400" dirty="0"/>
                        <a:t>{'criterion': 'entropy', '</a:t>
                      </a:r>
                      <a:r>
                        <a:rPr lang="en-IN" sz="1400" dirty="0" err="1"/>
                        <a:t>max_depth</a:t>
                      </a:r>
                      <a:r>
                        <a:rPr lang="en-IN" sz="1400" dirty="0"/>
                        <a:t>': 18, '</a:t>
                      </a:r>
                      <a:r>
                        <a:rPr lang="en-IN" sz="1400" dirty="0" err="1"/>
                        <a:t>max_features</a:t>
                      </a:r>
                      <a:r>
                        <a:rPr lang="en-IN" sz="1400" dirty="0"/>
                        <a:t>': 'sqrt', '</a:t>
                      </a:r>
                      <a:r>
                        <a:rPr lang="en-IN" sz="1400" dirty="0" err="1"/>
                        <a:t>min_samples_leaf</a:t>
                      </a:r>
                      <a:r>
                        <a:rPr lang="en-IN" sz="1400" dirty="0"/>
                        <a:t>': 4, '</a:t>
                      </a:r>
                      <a:r>
                        <a:rPr lang="en-IN" sz="1400" dirty="0" err="1"/>
                        <a:t>min_samples_split</a:t>
                      </a:r>
                      <a:r>
                        <a:rPr lang="en-IN" sz="1400" dirty="0"/>
                        <a:t>': 10, 'splitter': 'random'}</a:t>
                      </a:r>
                    </a:p>
                  </a:txBody>
                  <a:tcPr anchor="ctr"/>
                </a:tc>
                <a:extLst>
                  <a:ext uri="{0D108BD9-81ED-4DB2-BD59-A6C34878D82A}">
                    <a16:rowId xmlns:a16="http://schemas.microsoft.com/office/drawing/2014/main" val="1114479415"/>
                  </a:ext>
                </a:extLst>
              </a:tr>
            </a:tbl>
          </a:graphicData>
        </a:graphic>
      </p:graphicFrame>
    </p:spTree>
    <p:extLst>
      <p:ext uri="{BB962C8B-B14F-4D97-AF65-F5344CB8AC3E}">
        <p14:creationId xmlns:p14="http://schemas.microsoft.com/office/powerpoint/2010/main" val="4280852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7487D2-68D1-B452-BC9E-D7400B67919A}"/>
              </a:ext>
            </a:extLst>
          </p:cNvPr>
          <p:cNvGraphicFramePr>
            <a:graphicFrameLocks noGrp="1"/>
          </p:cNvGraphicFramePr>
          <p:nvPr>
            <p:extLst>
              <p:ext uri="{D42A27DB-BD31-4B8C-83A1-F6EECF244321}">
                <p14:modId xmlns:p14="http://schemas.microsoft.com/office/powerpoint/2010/main" val="1168236064"/>
              </p:ext>
            </p:extLst>
          </p:nvPr>
        </p:nvGraphicFramePr>
        <p:xfrm>
          <a:off x="354106" y="4984379"/>
          <a:ext cx="11654120" cy="1524000"/>
        </p:xfrm>
        <a:graphic>
          <a:graphicData uri="http://schemas.openxmlformats.org/drawingml/2006/table">
            <a:tbl>
              <a:tblPr firstRow="1" bandRow="1">
                <a:tableStyleId>{93296810-A885-4BE3-A3E7-6D5BEEA58F35}</a:tableStyleId>
              </a:tblPr>
              <a:tblGrid>
                <a:gridCol w="2913530">
                  <a:extLst>
                    <a:ext uri="{9D8B030D-6E8A-4147-A177-3AD203B41FA5}">
                      <a16:colId xmlns:a16="http://schemas.microsoft.com/office/drawing/2014/main" val="3675970154"/>
                    </a:ext>
                  </a:extLst>
                </a:gridCol>
                <a:gridCol w="2913530">
                  <a:extLst>
                    <a:ext uri="{9D8B030D-6E8A-4147-A177-3AD203B41FA5}">
                      <a16:colId xmlns:a16="http://schemas.microsoft.com/office/drawing/2014/main" val="2048067145"/>
                    </a:ext>
                  </a:extLst>
                </a:gridCol>
                <a:gridCol w="2913530">
                  <a:extLst>
                    <a:ext uri="{9D8B030D-6E8A-4147-A177-3AD203B41FA5}">
                      <a16:colId xmlns:a16="http://schemas.microsoft.com/office/drawing/2014/main" val="608177598"/>
                    </a:ext>
                  </a:extLst>
                </a:gridCol>
                <a:gridCol w="2913530">
                  <a:extLst>
                    <a:ext uri="{9D8B030D-6E8A-4147-A177-3AD203B41FA5}">
                      <a16:colId xmlns:a16="http://schemas.microsoft.com/office/drawing/2014/main" val="3359513166"/>
                    </a:ext>
                  </a:extLst>
                </a:gridCol>
              </a:tblGrid>
              <a:tr h="336144">
                <a:tc>
                  <a:txBody>
                    <a:bodyPr/>
                    <a:lstStyle/>
                    <a:p>
                      <a:pPr algn="ctr"/>
                      <a:r>
                        <a:rPr lang="en-IN" sz="1800" b="1" kern="1200" dirty="0">
                          <a:solidFill>
                            <a:schemeClr val="lt1"/>
                          </a:solidFill>
                          <a:effectLst/>
                        </a:rPr>
                        <a:t>ML Algorithm</a:t>
                      </a:r>
                      <a:endParaRPr lang="en-IN" dirty="0"/>
                    </a:p>
                  </a:txBody>
                  <a:tcPr anchor="ctr"/>
                </a:tc>
                <a:tc>
                  <a:txBody>
                    <a:bodyPr/>
                    <a:lstStyle/>
                    <a:p>
                      <a:pPr algn="ctr" fontAlgn="ctr"/>
                      <a:r>
                        <a:rPr lang="en-IN" b="1" dirty="0">
                          <a:effectLst/>
                        </a:rPr>
                        <a:t>Accuracy Score Test (%)</a:t>
                      </a:r>
                    </a:p>
                  </a:txBody>
                  <a:tcPr anchor="ctr"/>
                </a:tc>
                <a:tc>
                  <a:txBody>
                    <a:bodyPr/>
                    <a:lstStyle/>
                    <a:p>
                      <a:pPr algn="ctr"/>
                      <a:r>
                        <a:rPr lang="en-IN" sz="1800" b="1" kern="1200" dirty="0">
                          <a:solidFill>
                            <a:schemeClr val="lt1"/>
                          </a:solidFill>
                          <a:effectLst/>
                        </a:rPr>
                        <a:t>Accuracy (%)</a:t>
                      </a:r>
                      <a:endParaRPr lang="en-IN" dirty="0"/>
                    </a:p>
                  </a:txBody>
                  <a:tcPr anchor="ctr"/>
                </a:tc>
                <a:tc>
                  <a:txBody>
                    <a:bodyPr/>
                    <a:lstStyle/>
                    <a:p>
                      <a:pPr algn="ctr"/>
                      <a:r>
                        <a:rPr lang="en-IN" sz="1800" b="1" kern="1200" dirty="0">
                          <a:solidFill>
                            <a:schemeClr val="lt1"/>
                          </a:solidFill>
                          <a:effectLst/>
                        </a:rPr>
                        <a:t>Best Parameter</a:t>
                      </a:r>
                      <a:endParaRPr lang="en-IN" dirty="0"/>
                    </a:p>
                  </a:txBody>
                  <a:tcPr anchor="ctr"/>
                </a:tc>
                <a:extLst>
                  <a:ext uri="{0D108BD9-81ED-4DB2-BD59-A6C34878D82A}">
                    <a16:rowId xmlns:a16="http://schemas.microsoft.com/office/drawing/2014/main" val="415700453"/>
                  </a:ext>
                </a:extLst>
              </a:tr>
              <a:tr h="981669">
                <a:tc>
                  <a:txBody>
                    <a:bodyPr/>
                    <a:lstStyle/>
                    <a:p>
                      <a:pPr algn="ctr" fontAlgn="ctr"/>
                      <a:r>
                        <a:rPr lang="en-IN" dirty="0">
                          <a:effectLst/>
                        </a:rPr>
                        <a:t>Decision Tree</a:t>
                      </a:r>
                    </a:p>
                  </a:txBody>
                  <a:tcPr anchor="ctr"/>
                </a:tc>
                <a:tc>
                  <a:txBody>
                    <a:bodyPr/>
                    <a:lstStyle/>
                    <a:p>
                      <a:pPr algn="ctr" fontAlgn="ctr"/>
                      <a:r>
                        <a:rPr lang="en-IN" dirty="0">
                          <a:effectLst/>
                        </a:rPr>
                        <a:t>83.333333</a:t>
                      </a:r>
                    </a:p>
                  </a:txBody>
                  <a:tcPr anchor="ctr"/>
                </a:tc>
                <a:tc>
                  <a:txBody>
                    <a:bodyPr/>
                    <a:lstStyle/>
                    <a:p>
                      <a:pPr algn="ctr"/>
                      <a:r>
                        <a:rPr lang="en-IN" sz="1800" b="0" kern="1200" dirty="0">
                          <a:solidFill>
                            <a:schemeClr val="dk1"/>
                          </a:solidFill>
                          <a:effectLst/>
                        </a:rPr>
                        <a:t>87.678571</a:t>
                      </a:r>
                      <a:endParaRPr lang="en-IN" dirty="0"/>
                    </a:p>
                  </a:txBody>
                  <a:tcPr anchor="ctr"/>
                </a:tc>
                <a:tc>
                  <a:txBody>
                    <a:bodyPr/>
                    <a:lstStyle/>
                    <a:p>
                      <a:pPr algn="ctr"/>
                      <a:r>
                        <a:rPr lang="en-IN" sz="1400" dirty="0"/>
                        <a:t>{'criterion': 'entropy', '</a:t>
                      </a:r>
                      <a:r>
                        <a:rPr lang="en-IN" sz="1400" dirty="0" err="1"/>
                        <a:t>max_depth</a:t>
                      </a:r>
                      <a:r>
                        <a:rPr lang="en-IN" sz="1400" dirty="0"/>
                        <a:t>': 18, '</a:t>
                      </a:r>
                      <a:r>
                        <a:rPr lang="en-IN" sz="1400" dirty="0" err="1"/>
                        <a:t>max_features</a:t>
                      </a:r>
                      <a:r>
                        <a:rPr lang="en-IN" sz="1400" dirty="0"/>
                        <a:t>': 'sqrt', '</a:t>
                      </a:r>
                      <a:r>
                        <a:rPr lang="en-IN" sz="1400" dirty="0" err="1"/>
                        <a:t>min_samples_leaf</a:t>
                      </a:r>
                      <a:r>
                        <a:rPr lang="en-IN" sz="1400" dirty="0"/>
                        <a:t>': 4, '</a:t>
                      </a:r>
                      <a:r>
                        <a:rPr lang="en-IN" sz="1400" dirty="0" err="1"/>
                        <a:t>min_samples_split</a:t>
                      </a:r>
                      <a:r>
                        <a:rPr lang="en-IN" sz="1400" dirty="0"/>
                        <a:t>': 10, 'splitter': 'random'}</a:t>
                      </a:r>
                    </a:p>
                  </a:txBody>
                  <a:tcPr anchor="ctr"/>
                </a:tc>
                <a:extLst>
                  <a:ext uri="{0D108BD9-81ED-4DB2-BD59-A6C34878D82A}">
                    <a16:rowId xmlns:a16="http://schemas.microsoft.com/office/drawing/2014/main" val="1114479415"/>
                  </a:ext>
                </a:extLst>
              </a:tr>
            </a:tbl>
          </a:graphicData>
        </a:graphic>
      </p:graphicFrame>
      <p:graphicFrame>
        <p:nvGraphicFramePr>
          <p:cNvPr id="5" name="Table 4">
            <a:extLst>
              <a:ext uri="{FF2B5EF4-FFF2-40B4-BE49-F238E27FC236}">
                <a16:creationId xmlns:a16="http://schemas.microsoft.com/office/drawing/2014/main" id="{2A7AA1AB-F798-2A64-AFE5-B2504B805C01}"/>
              </a:ext>
            </a:extLst>
          </p:cNvPr>
          <p:cNvGraphicFramePr>
            <a:graphicFrameLocks noGrp="1"/>
          </p:cNvGraphicFramePr>
          <p:nvPr>
            <p:extLst>
              <p:ext uri="{D42A27DB-BD31-4B8C-83A1-F6EECF244321}">
                <p14:modId xmlns:p14="http://schemas.microsoft.com/office/powerpoint/2010/main" val="4190466741"/>
              </p:ext>
            </p:extLst>
          </p:nvPr>
        </p:nvGraphicFramePr>
        <p:xfrm>
          <a:off x="286869" y="347393"/>
          <a:ext cx="11654120" cy="3200400"/>
        </p:xfrm>
        <a:graphic>
          <a:graphicData uri="http://schemas.openxmlformats.org/drawingml/2006/table">
            <a:tbl>
              <a:tblPr firstRow="1" bandRow="1">
                <a:tableStyleId>{7DF18680-E054-41AD-8BC1-D1AEF772440D}</a:tableStyleId>
              </a:tblPr>
              <a:tblGrid>
                <a:gridCol w="2913530">
                  <a:extLst>
                    <a:ext uri="{9D8B030D-6E8A-4147-A177-3AD203B41FA5}">
                      <a16:colId xmlns:a16="http://schemas.microsoft.com/office/drawing/2014/main" val="1879683222"/>
                    </a:ext>
                  </a:extLst>
                </a:gridCol>
                <a:gridCol w="2913530">
                  <a:extLst>
                    <a:ext uri="{9D8B030D-6E8A-4147-A177-3AD203B41FA5}">
                      <a16:colId xmlns:a16="http://schemas.microsoft.com/office/drawing/2014/main" val="3752609134"/>
                    </a:ext>
                  </a:extLst>
                </a:gridCol>
                <a:gridCol w="2913530">
                  <a:extLst>
                    <a:ext uri="{9D8B030D-6E8A-4147-A177-3AD203B41FA5}">
                      <a16:colId xmlns:a16="http://schemas.microsoft.com/office/drawing/2014/main" val="800909420"/>
                    </a:ext>
                  </a:extLst>
                </a:gridCol>
                <a:gridCol w="2913530">
                  <a:extLst>
                    <a:ext uri="{9D8B030D-6E8A-4147-A177-3AD203B41FA5}">
                      <a16:colId xmlns:a16="http://schemas.microsoft.com/office/drawing/2014/main" val="4079745782"/>
                    </a:ext>
                  </a:extLst>
                </a:gridCol>
              </a:tblGrid>
              <a:tr h="332326">
                <a:tc>
                  <a:txBody>
                    <a:bodyPr/>
                    <a:lstStyle/>
                    <a:p>
                      <a:pPr algn="ctr" fontAlgn="ctr"/>
                      <a:r>
                        <a:rPr lang="en-IN" b="1" dirty="0">
                          <a:effectLst/>
                        </a:rPr>
                        <a:t>ML Algorithm</a:t>
                      </a:r>
                    </a:p>
                  </a:txBody>
                  <a:tcPr anchor="ctr"/>
                </a:tc>
                <a:tc>
                  <a:txBody>
                    <a:bodyPr/>
                    <a:lstStyle/>
                    <a:p>
                      <a:pPr algn="ctr" fontAlgn="ctr"/>
                      <a:r>
                        <a:rPr lang="en-IN" b="1" dirty="0">
                          <a:effectLst/>
                        </a:rPr>
                        <a:t>Accuracy Score Test (%)</a:t>
                      </a:r>
                    </a:p>
                  </a:txBody>
                  <a:tcPr anchor="ctr"/>
                </a:tc>
                <a:tc>
                  <a:txBody>
                    <a:bodyPr/>
                    <a:lstStyle/>
                    <a:p>
                      <a:pPr algn="ctr" fontAlgn="ctr"/>
                      <a:r>
                        <a:rPr lang="en-IN" b="1" dirty="0">
                          <a:effectLst/>
                        </a:rPr>
                        <a:t>Accuracy (%)</a:t>
                      </a:r>
                    </a:p>
                  </a:txBody>
                  <a:tcPr anchor="ctr"/>
                </a:tc>
                <a:tc>
                  <a:txBody>
                    <a:bodyPr/>
                    <a:lstStyle/>
                    <a:p>
                      <a:pPr algn="ctr" fontAlgn="ctr"/>
                      <a:r>
                        <a:rPr lang="en-IN" b="1" dirty="0">
                          <a:effectLst/>
                        </a:rPr>
                        <a:t>Best Parameter</a:t>
                      </a:r>
                    </a:p>
                  </a:txBody>
                  <a:tcPr anchor="ctr"/>
                </a:tc>
                <a:extLst>
                  <a:ext uri="{0D108BD9-81ED-4DB2-BD59-A6C34878D82A}">
                    <a16:rowId xmlns:a16="http://schemas.microsoft.com/office/drawing/2014/main" val="307305342"/>
                  </a:ext>
                </a:extLst>
              </a:tr>
              <a:tr h="618850">
                <a:tc>
                  <a:txBody>
                    <a:bodyPr/>
                    <a:lstStyle/>
                    <a:p>
                      <a:pPr algn="ctr" fontAlgn="ctr"/>
                      <a:r>
                        <a:rPr lang="en-IN" dirty="0">
                          <a:effectLst/>
                        </a:rPr>
                        <a:t>Support Vector Machine</a:t>
                      </a:r>
                    </a:p>
                  </a:txBody>
                  <a:tcPr anchor="ctr"/>
                </a:tc>
                <a:tc>
                  <a:txBody>
                    <a:bodyPr/>
                    <a:lstStyle/>
                    <a:p>
                      <a:pPr algn="ctr" fontAlgn="ctr"/>
                      <a:r>
                        <a:rPr lang="en-IN">
                          <a:effectLst/>
                        </a:rPr>
                        <a:t>83.333333</a:t>
                      </a:r>
                    </a:p>
                  </a:txBody>
                  <a:tcPr anchor="ctr"/>
                </a:tc>
                <a:tc>
                  <a:txBody>
                    <a:bodyPr/>
                    <a:lstStyle/>
                    <a:p>
                      <a:pPr algn="ctr" fontAlgn="ctr"/>
                      <a:r>
                        <a:rPr lang="en-IN">
                          <a:effectLst/>
                        </a:rPr>
                        <a:t>84.821429</a:t>
                      </a:r>
                    </a:p>
                  </a:txBody>
                  <a:tcPr anchor="ctr"/>
                </a:tc>
                <a:tc>
                  <a:txBody>
                    <a:bodyPr/>
                    <a:lstStyle/>
                    <a:p>
                      <a:pPr algn="ctr" fontAlgn="ctr"/>
                      <a:r>
                        <a:rPr lang="en-IN">
                          <a:effectLst/>
                        </a:rPr>
                        <a:t>{'C': 1.0, 'gamma': 0.03162277660168379, 'kern...</a:t>
                      </a:r>
                    </a:p>
                  </a:txBody>
                  <a:tcPr anchor="ctr"/>
                </a:tc>
                <a:extLst>
                  <a:ext uri="{0D108BD9-81ED-4DB2-BD59-A6C34878D82A}">
                    <a16:rowId xmlns:a16="http://schemas.microsoft.com/office/drawing/2014/main" val="3544552186"/>
                  </a:ext>
                </a:extLst>
              </a:tr>
              <a:tr h="474752">
                <a:tc>
                  <a:txBody>
                    <a:bodyPr/>
                    <a:lstStyle/>
                    <a:p>
                      <a:pPr algn="ctr" fontAlgn="ctr"/>
                      <a:r>
                        <a:rPr lang="en-IN">
                          <a:effectLst/>
                        </a:rPr>
                        <a:t>Logistic Regression</a:t>
                      </a:r>
                    </a:p>
                  </a:txBody>
                  <a:tcPr anchor="ctr"/>
                </a:tc>
                <a:tc>
                  <a:txBody>
                    <a:bodyPr/>
                    <a:lstStyle/>
                    <a:p>
                      <a:pPr algn="ctr" fontAlgn="ctr"/>
                      <a:r>
                        <a:rPr lang="en-IN" dirty="0">
                          <a:effectLst/>
                        </a:rPr>
                        <a:t>83.333333</a:t>
                      </a:r>
                    </a:p>
                  </a:txBody>
                  <a:tcPr anchor="ctr"/>
                </a:tc>
                <a:tc>
                  <a:txBody>
                    <a:bodyPr/>
                    <a:lstStyle/>
                    <a:p>
                      <a:pPr algn="ctr" fontAlgn="ctr"/>
                      <a:r>
                        <a:rPr lang="en-IN" dirty="0">
                          <a:effectLst/>
                        </a:rPr>
                        <a:t>84.642857</a:t>
                      </a:r>
                    </a:p>
                  </a:txBody>
                  <a:tcPr anchor="ctr"/>
                </a:tc>
                <a:tc>
                  <a:txBody>
                    <a:bodyPr/>
                    <a:lstStyle/>
                    <a:p>
                      <a:pPr algn="ctr" fontAlgn="ctr"/>
                      <a:r>
                        <a:rPr lang="en-IN">
                          <a:effectLst/>
                        </a:rPr>
                        <a:t>{'C': 0.01, 'penalty': 'l2', 'solver': 'lbfgs'}</a:t>
                      </a:r>
                    </a:p>
                  </a:txBody>
                  <a:tcPr anchor="ctr"/>
                </a:tc>
                <a:extLst>
                  <a:ext uri="{0D108BD9-81ED-4DB2-BD59-A6C34878D82A}">
                    <a16:rowId xmlns:a16="http://schemas.microsoft.com/office/drawing/2014/main" val="3794814487"/>
                  </a:ext>
                </a:extLst>
              </a:tr>
              <a:tr h="617177">
                <a:tc>
                  <a:txBody>
                    <a:bodyPr/>
                    <a:lstStyle/>
                    <a:p>
                      <a:pPr algn="ctr" fontAlgn="ctr"/>
                      <a:r>
                        <a:rPr lang="en-IN">
                          <a:effectLst/>
                        </a:rPr>
                        <a:t>K Nearest Neighbour</a:t>
                      </a:r>
                    </a:p>
                  </a:txBody>
                  <a:tcPr anchor="ctr"/>
                </a:tc>
                <a:tc>
                  <a:txBody>
                    <a:bodyPr/>
                    <a:lstStyle/>
                    <a:p>
                      <a:pPr algn="ctr" fontAlgn="ctr"/>
                      <a:r>
                        <a:rPr lang="en-IN">
                          <a:effectLst/>
                        </a:rPr>
                        <a:t>83.333333</a:t>
                      </a:r>
                    </a:p>
                  </a:txBody>
                  <a:tcPr anchor="ctr"/>
                </a:tc>
                <a:tc>
                  <a:txBody>
                    <a:bodyPr/>
                    <a:lstStyle/>
                    <a:p>
                      <a:pPr algn="ctr" fontAlgn="ctr"/>
                      <a:r>
                        <a:rPr lang="en-IN" dirty="0">
                          <a:effectLst/>
                        </a:rPr>
                        <a:t>84.821429</a:t>
                      </a:r>
                    </a:p>
                  </a:txBody>
                  <a:tcPr anchor="ctr"/>
                </a:tc>
                <a:tc>
                  <a:txBody>
                    <a:bodyPr/>
                    <a:lstStyle/>
                    <a:p>
                      <a:pPr algn="ctr" fontAlgn="ctr"/>
                      <a:r>
                        <a:rPr lang="en-IN" dirty="0">
                          <a:effectLst/>
                        </a:rPr>
                        <a:t>{'algorithm': 'auto', '</a:t>
                      </a:r>
                      <a:r>
                        <a:rPr lang="en-IN" dirty="0" err="1">
                          <a:effectLst/>
                        </a:rPr>
                        <a:t>n_neighbors</a:t>
                      </a:r>
                      <a:r>
                        <a:rPr lang="en-IN" dirty="0">
                          <a:effectLst/>
                        </a:rPr>
                        <a:t>': 10, 'p': 1}</a:t>
                      </a:r>
                    </a:p>
                  </a:txBody>
                  <a:tcPr anchor="ctr"/>
                </a:tc>
                <a:extLst>
                  <a:ext uri="{0D108BD9-81ED-4DB2-BD59-A6C34878D82A}">
                    <a16:rowId xmlns:a16="http://schemas.microsoft.com/office/drawing/2014/main" val="1774935368"/>
                  </a:ext>
                </a:extLst>
              </a:tr>
              <a:tr h="617177">
                <a:tc>
                  <a:txBody>
                    <a:bodyPr/>
                    <a:lstStyle/>
                    <a:p>
                      <a:pPr algn="ctr" fontAlgn="ctr"/>
                      <a:r>
                        <a:rPr lang="en-IN" dirty="0">
                          <a:effectLst/>
                        </a:rPr>
                        <a:t>Decision Tree</a:t>
                      </a:r>
                    </a:p>
                  </a:txBody>
                  <a:tcPr anchor="ctr"/>
                </a:tc>
                <a:tc>
                  <a:txBody>
                    <a:bodyPr/>
                    <a:lstStyle/>
                    <a:p>
                      <a:pPr algn="ctr" fontAlgn="ctr"/>
                      <a:r>
                        <a:rPr lang="en-IN" dirty="0">
                          <a:effectLst/>
                        </a:rPr>
                        <a:t>83.333333</a:t>
                      </a:r>
                    </a:p>
                  </a:txBody>
                  <a:tcPr anchor="ctr"/>
                </a:tc>
                <a:tc>
                  <a:txBody>
                    <a:bodyPr/>
                    <a:lstStyle/>
                    <a:p>
                      <a:pPr algn="ctr" fontAlgn="ctr"/>
                      <a:r>
                        <a:rPr lang="en-IN">
                          <a:effectLst/>
                        </a:rPr>
                        <a:t>87.678571</a:t>
                      </a:r>
                    </a:p>
                  </a:txBody>
                  <a:tcPr anchor="ctr"/>
                </a:tc>
                <a:tc>
                  <a:txBody>
                    <a:bodyPr/>
                    <a:lstStyle/>
                    <a:p>
                      <a:pPr algn="ctr" fontAlgn="ctr"/>
                      <a:r>
                        <a:rPr lang="en-IN" dirty="0">
                          <a:effectLst/>
                        </a:rPr>
                        <a:t>{'criterion': 'entropy', '</a:t>
                      </a:r>
                      <a:r>
                        <a:rPr lang="en-IN" dirty="0" err="1">
                          <a:effectLst/>
                        </a:rPr>
                        <a:t>max_depth</a:t>
                      </a:r>
                      <a:r>
                        <a:rPr lang="en-IN" dirty="0">
                          <a:effectLst/>
                        </a:rPr>
                        <a:t>': 18, 'max...</a:t>
                      </a:r>
                    </a:p>
                  </a:txBody>
                  <a:tcPr anchor="ctr"/>
                </a:tc>
                <a:extLst>
                  <a:ext uri="{0D108BD9-81ED-4DB2-BD59-A6C34878D82A}">
                    <a16:rowId xmlns:a16="http://schemas.microsoft.com/office/drawing/2014/main" val="611565646"/>
                  </a:ext>
                </a:extLst>
              </a:tr>
            </a:tbl>
          </a:graphicData>
        </a:graphic>
      </p:graphicFrame>
      <p:sp>
        <p:nvSpPr>
          <p:cNvPr id="12" name="TextBox 11">
            <a:extLst>
              <a:ext uri="{FF2B5EF4-FFF2-40B4-BE49-F238E27FC236}">
                <a16:creationId xmlns:a16="http://schemas.microsoft.com/office/drawing/2014/main" id="{0688A401-4938-2395-1F65-5993482946A2}"/>
              </a:ext>
            </a:extLst>
          </p:cNvPr>
          <p:cNvSpPr txBox="1"/>
          <p:nvPr/>
        </p:nvSpPr>
        <p:spPr>
          <a:xfrm>
            <a:off x="300316" y="3997419"/>
            <a:ext cx="1165411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Decision Tree algorithm stands out as the best predictor among the various algorithms, demonstrating superior accuracy on the validation data.</a:t>
            </a:r>
          </a:p>
        </p:txBody>
      </p:sp>
    </p:spTree>
    <p:extLst>
      <p:ext uri="{BB962C8B-B14F-4D97-AF65-F5344CB8AC3E}">
        <p14:creationId xmlns:p14="http://schemas.microsoft.com/office/powerpoint/2010/main" val="205230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825AE-C90A-9AC6-6AC1-71AB2FEE5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09" y="1147468"/>
            <a:ext cx="4052667" cy="2926991"/>
          </a:xfrm>
          <a:prstGeom prst="rect">
            <a:avLst/>
          </a:prstGeom>
        </p:spPr>
      </p:pic>
      <p:sp>
        <p:nvSpPr>
          <p:cNvPr id="6" name="TextBox 5">
            <a:extLst>
              <a:ext uri="{FF2B5EF4-FFF2-40B4-BE49-F238E27FC236}">
                <a16:creationId xmlns:a16="http://schemas.microsoft.com/office/drawing/2014/main" id="{E8E7F0B3-93FC-350B-9379-9FB99FD83D16}"/>
              </a:ext>
            </a:extLst>
          </p:cNvPr>
          <p:cNvSpPr txBox="1"/>
          <p:nvPr/>
        </p:nvSpPr>
        <p:spPr>
          <a:xfrm>
            <a:off x="330822" y="288216"/>
            <a:ext cx="11533717" cy="461665"/>
          </a:xfrm>
          <a:prstGeom prst="rect">
            <a:avLst/>
          </a:prstGeom>
          <a:noFill/>
        </p:spPr>
        <p:txBody>
          <a:bodyPr wrap="square" rtlCol="0">
            <a:spAutoFit/>
          </a:bodyPr>
          <a:lstStyle/>
          <a:p>
            <a:pPr algn="ctr"/>
            <a:r>
              <a:rPr lang="en-US" sz="2400" b="1" dirty="0">
                <a:solidFill>
                  <a:srgbClr val="7030A0"/>
                </a:solidFill>
                <a:latin typeface="Times New Roman" panose="02020603050405020304" pitchFamily="18" charset="0"/>
                <a:cs typeface="Times New Roman" panose="02020603050405020304" pitchFamily="18" charset="0"/>
              </a:rPr>
              <a:t>DECISION TREE CLASSIFICATION CONFUSION MATRIX</a:t>
            </a:r>
            <a:endParaRPr lang="en-IN" sz="2400" b="1" dirty="0">
              <a:solidFill>
                <a:srgbClr val="7030A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94E1A24-ADD1-04E0-65BE-4E59642C5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202" y="1246287"/>
            <a:ext cx="4276949" cy="2810860"/>
          </a:xfrm>
          <a:prstGeom prst="rect">
            <a:avLst/>
          </a:prstGeom>
        </p:spPr>
      </p:pic>
      <p:sp>
        <p:nvSpPr>
          <p:cNvPr id="9" name="TextBox 8">
            <a:extLst>
              <a:ext uri="{FF2B5EF4-FFF2-40B4-BE49-F238E27FC236}">
                <a16:creationId xmlns:a16="http://schemas.microsoft.com/office/drawing/2014/main" id="{9832B0BE-A578-05F2-50EE-A17D547FD8A8}"/>
              </a:ext>
            </a:extLst>
          </p:cNvPr>
          <p:cNvSpPr txBox="1"/>
          <p:nvPr/>
        </p:nvSpPr>
        <p:spPr>
          <a:xfrm>
            <a:off x="327461" y="4741149"/>
            <a:ext cx="800971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CONFUSION MATRIX OUTPUT</a:t>
            </a:r>
          </a:p>
        </p:txBody>
      </p:sp>
      <p:graphicFrame>
        <p:nvGraphicFramePr>
          <p:cNvPr id="11" name="Table 10">
            <a:extLst>
              <a:ext uri="{FF2B5EF4-FFF2-40B4-BE49-F238E27FC236}">
                <a16:creationId xmlns:a16="http://schemas.microsoft.com/office/drawing/2014/main" id="{DA8E20C0-A111-B8A0-66F9-650977F877AE}"/>
              </a:ext>
            </a:extLst>
          </p:cNvPr>
          <p:cNvGraphicFramePr>
            <a:graphicFrameLocks noGrp="1"/>
          </p:cNvGraphicFramePr>
          <p:nvPr>
            <p:extLst>
              <p:ext uri="{D42A27DB-BD31-4B8C-83A1-F6EECF244321}">
                <p14:modId xmlns:p14="http://schemas.microsoft.com/office/powerpoint/2010/main" val="1984335859"/>
              </p:ext>
            </p:extLst>
          </p:nvPr>
        </p:nvGraphicFramePr>
        <p:xfrm>
          <a:off x="4429035" y="1366257"/>
          <a:ext cx="3007188" cy="2690890"/>
        </p:xfrm>
        <a:graphic>
          <a:graphicData uri="http://schemas.openxmlformats.org/drawingml/2006/table">
            <a:tbl>
              <a:tblPr firstRow="1" bandRow="1">
                <a:tableStyleId>{2D5ABB26-0587-4C30-8999-92F81FD0307C}</a:tableStyleId>
              </a:tblPr>
              <a:tblGrid>
                <a:gridCol w="1503594">
                  <a:extLst>
                    <a:ext uri="{9D8B030D-6E8A-4147-A177-3AD203B41FA5}">
                      <a16:colId xmlns:a16="http://schemas.microsoft.com/office/drawing/2014/main" val="1508647019"/>
                    </a:ext>
                  </a:extLst>
                </a:gridCol>
                <a:gridCol w="1503594">
                  <a:extLst>
                    <a:ext uri="{9D8B030D-6E8A-4147-A177-3AD203B41FA5}">
                      <a16:colId xmlns:a16="http://schemas.microsoft.com/office/drawing/2014/main" val="3285758571"/>
                    </a:ext>
                  </a:extLst>
                </a:gridCol>
              </a:tblGrid>
              <a:tr h="1273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True Negative (TN) = 3</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False Positive (FP) = 3</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709468691"/>
                  </a:ext>
                </a:extLst>
              </a:tr>
              <a:tr h="14169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False Negative (FN) =0</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True Positive (TP) =12</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7935899"/>
                  </a:ext>
                </a:extLst>
              </a:tr>
            </a:tbl>
          </a:graphicData>
        </a:graphic>
      </p:graphicFrame>
      <p:sp>
        <p:nvSpPr>
          <p:cNvPr id="14" name="TextBox 13">
            <a:extLst>
              <a:ext uri="{FF2B5EF4-FFF2-40B4-BE49-F238E27FC236}">
                <a16:creationId xmlns:a16="http://schemas.microsoft.com/office/drawing/2014/main" id="{1BBB805D-3B11-6836-0E79-2ABE5DB50A2D}"/>
              </a:ext>
            </a:extLst>
          </p:cNvPr>
          <p:cNvSpPr txBox="1"/>
          <p:nvPr/>
        </p:nvSpPr>
        <p:spPr>
          <a:xfrm>
            <a:off x="327461" y="5415621"/>
            <a:ext cx="11537078" cy="9233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In a confusion matrix, a false positive (FP) occurs when the model predicts the positive class, but the actual class is negative. In other words, the model incorrectly identifies instances as positive when they are, in fact, negative. This situation is also known as a Type I error.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188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93B2F-5A1C-337B-50F6-743819E2872E}"/>
              </a:ext>
            </a:extLst>
          </p:cNvPr>
          <p:cNvSpPr/>
          <p:nvPr/>
        </p:nvSpPr>
        <p:spPr>
          <a:xfrm>
            <a:off x="3730675" y="103113"/>
            <a:ext cx="473065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p>
        </p:txBody>
      </p:sp>
      <p:sp>
        <p:nvSpPr>
          <p:cNvPr id="4" name="TextBox 3">
            <a:extLst>
              <a:ext uri="{FF2B5EF4-FFF2-40B4-BE49-F238E27FC236}">
                <a16:creationId xmlns:a16="http://schemas.microsoft.com/office/drawing/2014/main" id="{70E433F5-9369-D03A-BBF5-7504F0098B61}"/>
              </a:ext>
            </a:extLst>
          </p:cNvPr>
          <p:cNvSpPr txBox="1"/>
          <p:nvPr/>
        </p:nvSpPr>
        <p:spPr>
          <a:xfrm>
            <a:off x="268941" y="1210235"/>
            <a:ext cx="11604812" cy="4869988"/>
          </a:xfrm>
          <a:prstGeom prst="rect">
            <a:avLst/>
          </a:prstGeom>
          <a:noFill/>
        </p:spPr>
        <p:txBody>
          <a:bodyPr wrap="square" rtlCol="0">
            <a:spAutoFit/>
          </a:bodyPr>
          <a:lstStyle/>
          <a:p>
            <a:pPr>
              <a:lnSpc>
                <a:spcPct val="107000"/>
              </a:lnSpc>
              <a:spcAft>
                <a:spcPts val="800"/>
              </a:spcAft>
            </a:pPr>
            <a:r>
              <a:rPr lang="en-IN" sz="2800" b="1" dirty="0">
                <a:solidFill>
                  <a:srgbClr val="7030A0"/>
                </a:solidFill>
                <a:latin typeface="Times New Roman" panose="02020603050405020304" pitchFamily="18" charset="0"/>
                <a:cs typeface="Times New Roman" panose="02020603050405020304" pitchFamily="18" charset="0"/>
              </a:rPr>
              <a:t>PROJECT BACKGROUND </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SpaceX’s accomplishments include: </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Sending spacecraft to the International Space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Station.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Starlink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dollars each, much of the savings is because SpaceX can reuse the first stage.</a:t>
            </a:r>
          </a:p>
          <a:p>
            <a:pPr>
              <a:lnSpc>
                <a:spcPct val="107000"/>
              </a:lnSpc>
              <a:spcAft>
                <a:spcPts val="8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solidFill>
                  <a:srgbClr val="7030A0"/>
                </a:solidFill>
                <a:latin typeface="Times New Roman" panose="02020603050405020304" pitchFamily="18" charset="0"/>
                <a:cs typeface="Times New Roman" panose="02020603050405020304" pitchFamily="18" charset="0"/>
              </a:rPr>
              <a:t>TO FIND</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this capstone, you will take the role of a data scientist working for a new rocket company. Space Y that would like to compete with SpaceX founded by Billionaire industrialist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Allon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Musk. Your job is to determine the price of each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launch.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787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0F7CCA-BBBA-F713-4C6B-0A229E43953A}"/>
              </a:ext>
            </a:extLst>
          </p:cNvPr>
          <p:cNvSpPr txBox="1"/>
          <p:nvPr/>
        </p:nvSpPr>
        <p:spPr>
          <a:xfrm>
            <a:off x="212911" y="1404116"/>
            <a:ext cx="11766177" cy="5144806"/>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As the flight number increases from the launch sites, the success rate also improves. Initially, the success rate is poor. </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The higher the payload, the higher the success rate. </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Most payloads weighing more than 12000 kg are launched from CCAFS SLC 40 launch site.</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VAFB-SLC launch site there are no rockets launched for heavy payload mass(greater than 10000).</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ES-L1, GEO, HEO, and SSO have a 100% success rate. </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SO has a 0% success rate. </a:t>
            </a:r>
            <a:endParaRPr lang="en-IN" dirty="0">
              <a:latin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tabLst>
                <a:tab pos="457200" algn="l"/>
              </a:tabLst>
            </a:pPr>
            <a:r>
              <a:rPr lang="en-US" dirty="0">
                <a:latin typeface="Times New Roman" panose="02020603050405020304" pitchFamily="18" charset="0"/>
                <a:cs typeface="Times New Roman" panose="02020603050405020304" pitchFamily="18" charset="0"/>
              </a:rPr>
              <a:t>GTO, ISS, LEO, MEO, and PO have success rates between 50% and 80%.</a:t>
            </a:r>
            <a:endParaRPr lang="en-IN" dirty="0">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Space launch sites are situated near the equator to leverage the Earth's higher rotational velocity, reducing the energy required for launches. This efficiency allows rockets to carry heavier payloads and reach various orbital inclinations. Proximity to the equator also offers safety benefits by directing launch debris over open ocean areas.</a:t>
            </a:r>
            <a:endParaRPr lang="en-IN" dirty="0">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Space launch sites near coasts provide clear, unpopulated paths over the ocean, minimizing risks in case of launch failures. Coastal locations aid logistical efficiency by allowing transport of rockets and components by sea.</a:t>
            </a:r>
            <a:endParaRPr lang="en-IN" dirty="0">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Decision Tree algorithm stands out as the best predictor among the various algorithms, demonstrating superior accuracy on the validation data.</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F641AFD-E676-555F-9C58-DB0DBB65F3E3}"/>
              </a:ext>
            </a:extLst>
          </p:cNvPr>
          <p:cNvSpPr/>
          <p:nvPr/>
        </p:nvSpPr>
        <p:spPr>
          <a:xfrm>
            <a:off x="3920567" y="203787"/>
            <a:ext cx="4350871" cy="1107996"/>
          </a:xfrm>
          <a:prstGeom prst="rect">
            <a:avLst/>
          </a:prstGeom>
          <a:noFill/>
        </p:spPr>
        <p:txBody>
          <a:bodyPr wrap="none" lIns="91440" tIns="45720" rIns="91440" bIns="45720">
            <a:spAutoFit/>
          </a:bodyPr>
          <a:lstStyle/>
          <a:p>
            <a:pPr algn="ct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Conclusions</a:t>
            </a:r>
          </a:p>
        </p:txBody>
      </p:sp>
    </p:spTree>
    <p:extLst>
      <p:ext uri="{BB962C8B-B14F-4D97-AF65-F5344CB8AC3E}">
        <p14:creationId xmlns:p14="http://schemas.microsoft.com/office/powerpoint/2010/main" val="255108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0F7CCA-BBBA-F713-4C6B-0A229E43953A}"/>
              </a:ext>
            </a:extLst>
          </p:cNvPr>
          <p:cNvSpPr txBox="1"/>
          <p:nvPr/>
        </p:nvSpPr>
        <p:spPr>
          <a:xfrm>
            <a:off x="212911" y="1323434"/>
            <a:ext cx="11766177" cy="5541517"/>
          </a:xfrm>
          <a:prstGeom prst="rect">
            <a:avLst/>
          </a:prstGeom>
          <a:noFill/>
        </p:spPr>
        <p:txBody>
          <a:bodyPr wrap="square">
            <a:spAutoFit/>
          </a:bodyPr>
          <a:lstStyle>
            <a:defPPr>
              <a:defRPr lang="en-US"/>
            </a:defPPr>
            <a:lvl1pPr marL="342900" lvl="0" indent="-342900" algn="just">
              <a:lnSpc>
                <a:spcPct val="107000"/>
              </a:lnSpc>
              <a:spcAft>
                <a:spcPts val="800"/>
              </a:spcAft>
              <a:buFont typeface="Wingdings" panose="05000000000000000000" pitchFamily="2" charset="2"/>
              <a:buChar char="q"/>
              <a:tabLst>
                <a:tab pos="457200" algn="l"/>
              </a:tabLst>
              <a:defRPr>
                <a:latin typeface="Times New Roman" panose="02020603050405020304" pitchFamily="18" charset="0"/>
                <a:cs typeface="Times New Roman" panose="02020603050405020304" pitchFamily="18" charset="0"/>
              </a:defRPr>
            </a:lvl1pPr>
          </a:lstStyle>
          <a:p>
            <a:pPr>
              <a:lnSpc>
                <a:spcPct val="150000"/>
              </a:lnSpc>
            </a:pPr>
            <a:r>
              <a:rPr lang="en-IN" dirty="0"/>
              <a:t>Launch Site: Choose equatorial sites for efficient launches and heavier payloads. </a:t>
            </a:r>
            <a:r>
              <a:rPr lang="en-IN" dirty="0" err="1"/>
              <a:t>Opt</a:t>
            </a:r>
            <a:r>
              <a:rPr lang="en-IN" dirty="0"/>
              <a:t> for coastal locations to ensure safety and streamline logistics.</a:t>
            </a:r>
          </a:p>
          <a:p>
            <a:pPr>
              <a:lnSpc>
                <a:spcPct val="150000"/>
              </a:lnSpc>
            </a:pPr>
            <a:r>
              <a:rPr lang="en-IN" dirty="0"/>
              <a:t>Payload Optimization: Focus on higher payloads for better success rates. CCAFS SLC 40 is suitable for payloads &gt;12000 kg; avoid VAFB-SLC for payloads &gt;10000 kg.</a:t>
            </a:r>
          </a:p>
          <a:p>
            <a:pPr>
              <a:lnSpc>
                <a:spcPct val="150000"/>
              </a:lnSpc>
            </a:pPr>
            <a:r>
              <a:rPr lang="en-IN" dirty="0"/>
              <a:t>Orbital Success: Target high success rate orbits like ES-L1, GEO, HEO, and SSO (100% success). Avoid SO orbit with 0% success.</a:t>
            </a:r>
          </a:p>
          <a:p>
            <a:pPr>
              <a:lnSpc>
                <a:spcPct val="150000"/>
              </a:lnSpc>
            </a:pPr>
            <a:r>
              <a:rPr lang="en-IN" dirty="0"/>
              <a:t>Algorithmic Prediction: Use Decision Tree algorithm for accurate predictive </a:t>
            </a:r>
            <a:r>
              <a:rPr lang="en-IN" dirty="0" err="1"/>
              <a:t>modeling</a:t>
            </a:r>
            <a:r>
              <a:rPr lang="en-IN" dirty="0"/>
              <a:t>, considering factors like launch site, payload weight, and orbital destination.</a:t>
            </a:r>
          </a:p>
          <a:p>
            <a:pPr>
              <a:lnSpc>
                <a:spcPct val="150000"/>
              </a:lnSpc>
            </a:pPr>
            <a:r>
              <a:rPr lang="en-IN" dirty="0"/>
              <a:t>Risk Mitigation: Manage risks for orbits like GTO, ISS, LEO, MEO, and PO (50-80% success) with robust strategies, including redundancy, thorough testing, and continuous improvement.</a:t>
            </a:r>
          </a:p>
          <a:p>
            <a:pPr>
              <a:lnSpc>
                <a:spcPct val="150000"/>
              </a:lnSpc>
            </a:pPr>
            <a:r>
              <a:rPr lang="en-IN" dirty="0"/>
              <a:t>Logistics Efficiency: Optimize logistics with coastal launch sites, facilitating sea transport for rockets and components, enhancing operational efficiency, and minimizing risks in populated areas.</a:t>
            </a:r>
          </a:p>
        </p:txBody>
      </p:sp>
      <p:sp>
        <p:nvSpPr>
          <p:cNvPr id="4" name="Rectangle 3">
            <a:extLst>
              <a:ext uri="{FF2B5EF4-FFF2-40B4-BE49-F238E27FC236}">
                <a16:creationId xmlns:a16="http://schemas.microsoft.com/office/drawing/2014/main" id="{9F641AFD-E676-555F-9C58-DB0DBB65F3E3}"/>
              </a:ext>
            </a:extLst>
          </p:cNvPr>
          <p:cNvSpPr/>
          <p:nvPr/>
        </p:nvSpPr>
        <p:spPr>
          <a:xfrm>
            <a:off x="4651441" y="203787"/>
            <a:ext cx="2889125" cy="1107996"/>
          </a:xfrm>
          <a:prstGeom prst="rect">
            <a:avLst/>
          </a:prstGeom>
          <a:noFill/>
        </p:spPr>
        <p:txBody>
          <a:bodyPr wrap="none" lIns="91440" tIns="45720" rIns="91440" bIns="45720">
            <a:spAutoFit/>
          </a:bodyPr>
          <a:lstStyle/>
          <a:p>
            <a:pPr algn="ct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Insights</a:t>
            </a:r>
          </a:p>
        </p:txBody>
      </p:sp>
    </p:spTree>
    <p:extLst>
      <p:ext uri="{BB962C8B-B14F-4D97-AF65-F5344CB8AC3E}">
        <p14:creationId xmlns:p14="http://schemas.microsoft.com/office/powerpoint/2010/main" val="3633137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15E91C-1524-0E66-DE94-856186CA07E3}"/>
              </a:ext>
            </a:extLst>
          </p:cNvPr>
          <p:cNvSpPr/>
          <p:nvPr/>
        </p:nvSpPr>
        <p:spPr>
          <a:xfrm>
            <a:off x="1597959" y="0"/>
            <a:ext cx="8996082"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Project Files Links</a:t>
            </a:r>
          </a:p>
        </p:txBody>
      </p:sp>
      <p:graphicFrame>
        <p:nvGraphicFramePr>
          <p:cNvPr id="3" name="Table 2">
            <a:extLst>
              <a:ext uri="{FF2B5EF4-FFF2-40B4-BE49-F238E27FC236}">
                <a16:creationId xmlns:a16="http://schemas.microsoft.com/office/drawing/2014/main" id="{3D0C9FE8-A6A6-6F86-973E-58BE730EE463}"/>
              </a:ext>
            </a:extLst>
          </p:cNvPr>
          <p:cNvGraphicFramePr>
            <a:graphicFrameLocks noGrp="1"/>
          </p:cNvGraphicFramePr>
          <p:nvPr>
            <p:extLst>
              <p:ext uri="{D42A27DB-BD31-4B8C-83A1-F6EECF244321}">
                <p14:modId xmlns:p14="http://schemas.microsoft.com/office/powerpoint/2010/main" val="3836517422"/>
              </p:ext>
            </p:extLst>
          </p:nvPr>
        </p:nvGraphicFramePr>
        <p:xfrm>
          <a:off x="286871" y="954742"/>
          <a:ext cx="11618258" cy="5702475"/>
        </p:xfrm>
        <a:graphic>
          <a:graphicData uri="http://schemas.openxmlformats.org/drawingml/2006/table">
            <a:tbl>
              <a:tblPr firstRow="1" bandRow="1">
                <a:tableStyleId>{17292A2E-F333-43FB-9621-5CBBE7FDCDCB}</a:tableStyleId>
              </a:tblPr>
              <a:tblGrid>
                <a:gridCol w="5809129">
                  <a:extLst>
                    <a:ext uri="{9D8B030D-6E8A-4147-A177-3AD203B41FA5}">
                      <a16:colId xmlns:a16="http://schemas.microsoft.com/office/drawing/2014/main" val="4067579212"/>
                    </a:ext>
                  </a:extLst>
                </a:gridCol>
                <a:gridCol w="5809129">
                  <a:extLst>
                    <a:ext uri="{9D8B030D-6E8A-4147-A177-3AD203B41FA5}">
                      <a16:colId xmlns:a16="http://schemas.microsoft.com/office/drawing/2014/main" val="306705219"/>
                    </a:ext>
                  </a:extLst>
                </a:gridCol>
              </a:tblGrid>
              <a:tr h="555715">
                <a:tc>
                  <a:txBody>
                    <a:bodyPr/>
                    <a:lstStyle/>
                    <a:p>
                      <a:pPr algn="ctr"/>
                      <a:r>
                        <a:rPr lang="en-US" sz="4000" dirty="0">
                          <a:latin typeface="Times New Roman" panose="02020603050405020304" pitchFamily="18" charset="0"/>
                          <a:cs typeface="Times New Roman" panose="02020603050405020304" pitchFamily="18" charset="0"/>
                        </a:rPr>
                        <a:t>CONTENT</a:t>
                      </a:r>
                      <a:endParaRPr lang="en-IN" sz="4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latin typeface="Times New Roman" panose="02020603050405020304" pitchFamily="18" charset="0"/>
                          <a:cs typeface="Times New Roman" panose="02020603050405020304" pitchFamily="18" charset="0"/>
                        </a:rPr>
                        <a:t>FILE LINKS</a:t>
                      </a:r>
                      <a:endParaRPr lang="en-IN" sz="4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5090116"/>
                  </a:ext>
                </a:extLst>
              </a:tr>
              <a:tr h="555715">
                <a:tc>
                  <a:txBody>
                    <a:bodyPr/>
                    <a:lstStyle/>
                    <a:p>
                      <a:r>
                        <a:rPr lang="en-US" dirty="0">
                          <a:latin typeface="Times New Roman" panose="02020603050405020304" pitchFamily="18" charset="0"/>
                          <a:cs typeface="Times New Roman" panose="02020603050405020304" pitchFamily="18" charset="0"/>
                        </a:rPr>
                        <a:t>Project Repository</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2"/>
                        </a:rPr>
                        <a:t>GitHub Repository Link</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331497"/>
                  </a:ext>
                </a:extLst>
              </a:tr>
              <a:tr h="555715">
                <a:tc>
                  <a:txBody>
                    <a:bodyPr/>
                    <a:lstStyle/>
                    <a:p>
                      <a:r>
                        <a:rPr lang="en-US" dirty="0">
                          <a:latin typeface="Times New Roman" panose="02020603050405020304" pitchFamily="18" charset="0"/>
                          <a:cs typeface="Times New Roman" panose="02020603050405020304" pitchFamily="18" charset="0"/>
                        </a:rPr>
                        <a:t>Data Collection API</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Data collection from API file link</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542462"/>
                  </a:ext>
                </a:extLst>
              </a:tr>
              <a:tr h="555715">
                <a:tc>
                  <a:txBody>
                    <a:bodyPr/>
                    <a:lstStyle/>
                    <a:p>
                      <a:r>
                        <a:rPr lang="en-US" dirty="0">
                          <a:latin typeface="Times New Roman" panose="02020603050405020304" pitchFamily="18" charset="0"/>
                          <a:cs typeface="Times New Roman" panose="02020603050405020304" pitchFamily="18" charset="0"/>
                        </a:rPr>
                        <a:t>Data Collection Web Scrapping</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latin typeface="Times New Roman" panose="02020603050405020304" pitchFamily="18" charset="0"/>
                          <a:ea typeface="Times New Roman" panose="02020603050405020304" pitchFamily="18" charset="0"/>
                          <a:cs typeface="Times New Roman" panose="02020603050405020304" pitchFamily="18" charset="0"/>
                          <a:hlinkClick r:id="rId4"/>
                        </a:rPr>
                        <a:t>Web Scrapping file link</a:t>
                      </a:r>
                      <a:endParaRPr lang="en-IN" kern="0" dirty="0">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0291992"/>
                  </a:ext>
                </a:extLst>
              </a:tr>
              <a:tr h="555715">
                <a:tc>
                  <a:txBody>
                    <a:bodyPr/>
                    <a:lstStyle/>
                    <a:p>
                      <a:r>
                        <a:rPr lang="en-US" dirty="0">
                          <a:latin typeface="Times New Roman" panose="02020603050405020304" pitchFamily="18" charset="0"/>
                          <a:cs typeface="Times New Roman" panose="02020603050405020304" pitchFamily="18" charset="0"/>
                        </a:rPr>
                        <a:t>Data Wrangling</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hlinkClick r:id="rId5"/>
                        </a:rPr>
                        <a:t>Data Wrangling File Link</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17322"/>
                  </a:ext>
                </a:extLst>
              </a:tr>
              <a:tr h="555715">
                <a:tc>
                  <a:txBody>
                    <a:bodyPr/>
                    <a:lstStyle/>
                    <a:p>
                      <a:r>
                        <a:rPr lang="en-US" dirty="0">
                          <a:latin typeface="Times New Roman" panose="02020603050405020304" pitchFamily="18" charset="0"/>
                          <a:cs typeface="Times New Roman" panose="02020603050405020304" pitchFamily="18" charset="0"/>
                        </a:rPr>
                        <a:t>Exploratory Data Analysis – SQL</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6"/>
                        </a:rPr>
                        <a:t>SQL FILE LINK </a:t>
                      </a:r>
                      <a:endParaRPr lang="en-IN" kern="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454726"/>
                  </a:ext>
                </a:extLst>
              </a:tr>
              <a:tr h="555715">
                <a:tc>
                  <a:txBody>
                    <a:bodyPr/>
                    <a:lstStyle/>
                    <a:p>
                      <a:r>
                        <a:rPr lang="en-US" dirty="0">
                          <a:latin typeface="Times New Roman" panose="02020603050405020304" pitchFamily="18" charset="0"/>
                          <a:cs typeface="Times New Roman" panose="02020603050405020304" pitchFamily="18" charset="0"/>
                        </a:rPr>
                        <a:t>Exploratory Data Analysis – Visualization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just">
                        <a:lnSpc>
                          <a:spcPct val="125000"/>
                        </a:lnSpc>
                        <a:spcAft>
                          <a:spcPts val="800"/>
                        </a:spcAft>
                        <a:buFont typeface="Wingdings" panose="05000000000000000000" pitchFamily="2" charset="2"/>
                        <a:buNone/>
                      </a:pPr>
                      <a:r>
                        <a:rPr lang="en-US" sz="1800" dirty="0">
                          <a:latin typeface="Times New Roman" panose="02020603050405020304" pitchFamily="18" charset="0"/>
                          <a:cs typeface="Times New Roman" panose="02020603050405020304" pitchFamily="18" charset="0"/>
                          <a:hlinkClick r:id="rId7"/>
                        </a:rPr>
                        <a:t>EDA Visualization File Link</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764290"/>
                  </a:ext>
                </a:extLst>
              </a:tr>
              <a:tr h="555715">
                <a:tc>
                  <a:txBody>
                    <a:bodyPr/>
                    <a:lstStyle/>
                    <a:p>
                      <a:r>
                        <a:rPr lang="en-US" dirty="0">
                          <a:latin typeface="Times New Roman" panose="02020603050405020304" pitchFamily="18" charset="0"/>
                          <a:cs typeface="Times New Roman" panose="02020603050405020304" pitchFamily="18" charset="0"/>
                        </a:rPr>
                        <a:t>Visual Analytics with Folium</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hlinkClick r:id="rId8"/>
                        </a:rPr>
                        <a:t>Interactive Map with Folium File Link</a:t>
                      </a:r>
                      <a:endParaRPr lang="en-US" sz="1800" i="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1271121"/>
                  </a:ext>
                </a:extLst>
              </a:tr>
              <a:tr h="555715">
                <a:tc>
                  <a:txBody>
                    <a:bodyPr/>
                    <a:lstStyle/>
                    <a:p>
                      <a:r>
                        <a:rPr lang="en-US" dirty="0">
                          <a:latin typeface="Times New Roman" panose="02020603050405020304" pitchFamily="18" charset="0"/>
                          <a:cs typeface="Times New Roman" panose="02020603050405020304" pitchFamily="18" charset="0"/>
                        </a:rPr>
                        <a:t>Interactive Space X Dashboard - Dash</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a:latin typeface="Times New Roman" panose="02020603050405020304" pitchFamily="18" charset="0"/>
                          <a:cs typeface="Times New Roman" panose="02020603050405020304" pitchFamily="18" charset="0"/>
                          <a:hlinkClick r:id="rId9"/>
                        </a:rPr>
                        <a:t>Interactive Dashboard with </a:t>
                      </a:r>
                      <a:r>
                        <a:rPr lang="en-US" altLang="en-US" sz="1800" dirty="0" err="1">
                          <a:latin typeface="Times New Roman" panose="02020603050405020304" pitchFamily="18" charset="0"/>
                          <a:cs typeface="Times New Roman" panose="02020603050405020304" pitchFamily="18" charset="0"/>
                          <a:hlinkClick r:id="rId9"/>
                        </a:rPr>
                        <a:t>plotly</a:t>
                      </a:r>
                      <a:r>
                        <a:rPr lang="en-US" altLang="en-US" sz="1800" dirty="0">
                          <a:latin typeface="Times New Roman" panose="02020603050405020304" pitchFamily="18" charset="0"/>
                          <a:cs typeface="Times New Roman" panose="02020603050405020304" pitchFamily="18" charset="0"/>
                          <a:hlinkClick r:id="rId9"/>
                        </a:rPr>
                        <a:t> dash file link</a:t>
                      </a:r>
                      <a:endParaRPr lang="en-US" altLang="en-US" sz="1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180695"/>
                  </a:ext>
                </a:extLst>
              </a:tr>
              <a:tr h="555715">
                <a:tc>
                  <a:txBody>
                    <a:bodyPr/>
                    <a:lstStyle/>
                    <a:p>
                      <a:r>
                        <a:rPr lang="en-US" dirty="0">
                          <a:latin typeface="Times New Roman" panose="02020603050405020304" pitchFamily="18" charset="0"/>
                          <a:cs typeface="Times New Roman" panose="02020603050405020304" pitchFamily="18" charset="0"/>
                        </a:rPr>
                        <a:t>Predictive Analysis – Machine Learning</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hlinkClick r:id="rId10"/>
                        </a:rPr>
                        <a:t>Predictive analysis (Machine Learning) File Link</a:t>
                      </a:r>
                      <a:endParaRPr lang="en-IN" sz="1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57080"/>
                  </a:ext>
                </a:extLst>
              </a:tr>
            </a:tbl>
          </a:graphicData>
        </a:graphic>
      </p:graphicFrame>
    </p:spTree>
    <p:extLst>
      <p:ext uri="{BB962C8B-B14F-4D97-AF65-F5344CB8AC3E}">
        <p14:creationId xmlns:p14="http://schemas.microsoft.com/office/powerpoint/2010/main" val="303693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37620C1-4172-8679-21B7-44E8D3F99FF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35B7658-EC76-8481-9423-854D8CF30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80" y="1293735"/>
            <a:ext cx="3707370" cy="4622971"/>
          </a:xfrm>
          <a:prstGeom prst="rect">
            <a:avLst/>
          </a:prstGeom>
        </p:spPr>
      </p:pic>
      <p:sp>
        <p:nvSpPr>
          <p:cNvPr id="8" name="Rectangle 7">
            <a:extLst>
              <a:ext uri="{FF2B5EF4-FFF2-40B4-BE49-F238E27FC236}">
                <a16:creationId xmlns:a16="http://schemas.microsoft.com/office/drawing/2014/main" id="{AE9B8622-909A-FEC6-7FE5-1DFD25064EDB}"/>
              </a:ext>
            </a:extLst>
          </p:cNvPr>
          <p:cNvSpPr/>
          <p:nvPr/>
        </p:nvSpPr>
        <p:spPr>
          <a:xfrm>
            <a:off x="4421124" y="264476"/>
            <a:ext cx="248914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SPACE X</a:t>
            </a:r>
          </a:p>
        </p:txBody>
      </p:sp>
      <p:pic>
        <p:nvPicPr>
          <p:cNvPr id="9" name="Picture 8">
            <a:extLst>
              <a:ext uri="{FF2B5EF4-FFF2-40B4-BE49-F238E27FC236}">
                <a16:creationId xmlns:a16="http://schemas.microsoft.com/office/drawing/2014/main" id="{C3E85032-EEAC-8DD2-63C9-B5BBAED22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170" y="1304922"/>
            <a:ext cx="3690000" cy="4611782"/>
          </a:xfrm>
          <a:prstGeom prst="rect">
            <a:avLst/>
          </a:prstGeom>
        </p:spPr>
      </p:pic>
      <p:pic>
        <p:nvPicPr>
          <p:cNvPr id="10" name="Picture 9">
            <a:extLst>
              <a:ext uri="{FF2B5EF4-FFF2-40B4-BE49-F238E27FC236}">
                <a16:creationId xmlns:a16="http://schemas.microsoft.com/office/drawing/2014/main" id="{97702AD6-E8E4-AB5F-44C5-0E13FB41E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391" y="1304923"/>
            <a:ext cx="3707370" cy="4611782"/>
          </a:xfrm>
          <a:prstGeom prst="rect">
            <a:avLst/>
          </a:prstGeom>
        </p:spPr>
      </p:pic>
      <p:sp>
        <p:nvSpPr>
          <p:cNvPr id="14" name="TextBox 13">
            <a:extLst>
              <a:ext uri="{FF2B5EF4-FFF2-40B4-BE49-F238E27FC236}">
                <a16:creationId xmlns:a16="http://schemas.microsoft.com/office/drawing/2014/main" id="{DD5D91D0-9D94-504E-78BC-A3C8CC969A7B}"/>
              </a:ext>
            </a:extLst>
          </p:cNvPr>
          <p:cNvSpPr txBox="1"/>
          <p:nvPr/>
        </p:nvSpPr>
        <p:spPr>
          <a:xfrm>
            <a:off x="8290391" y="6126481"/>
            <a:ext cx="3707370" cy="369332"/>
          </a:xfrm>
          <a:prstGeom prst="rect">
            <a:avLst/>
          </a:prstGeom>
          <a:noFill/>
        </p:spPr>
        <p:txBody>
          <a:bodyPr wrap="square" rtlCol="0">
            <a:spAutoFit/>
          </a:bodyPr>
          <a:lstStyle/>
          <a:p>
            <a:pPr algn="ctr"/>
            <a:r>
              <a:rPr lang="en-IN"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U</a:t>
            </a: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nsuccessfully Landed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61018C2-4943-A04B-9345-2306FF8DDEB0}"/>
              </a:ext>
            </a:extLst>
          </p:cNvPr>
          <p:cNvSpPr txBox="1"/>
          <p:nvPr/>
        </p:nvSpPr>
        <p:spPr>
          <a:xfrm>
            <a:off x="4308100" y="6126481"/>
            <a:ext cx="3707370" cy="369332"/>
          </a:xfrm>
          <a:prstGeom prst="rect">
            <a:avLst/>
          </a:prstGeom>
          <a:noFill/>
        </p:spPr>
        <p:txBody>
          <a:bodyPr wrap="square" rtlCol="0">
            <a:spAutoFit/>
          </a:bodyPr>
          <a:lstStyle/>
          <a:p>
            <a:pPr algn="ct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Successfully Landed </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DA84FB7-9801-B3B8-A415-55A73A8FAA52}"/>
              </a:ext>
            </a:extLst>
          </p:cNvPr>
          <p:cNvSpPr txBox="1"/>
          <p:nvPr/>
        </p:nvSpPr>
        <p:spPr>
          <a:xfrm>
            <a:off x="194239" y="6126481"/>
            <a:ext cx="3707370" cy="369332"/>
          </a:xfrm>
          <a:prstGeom prst="rect">
            <a:avLst/>
          </a:prstGeom>
          <a:noFill/>
        </p:spPr>
        <p:txBody>
          <a:bodyPr wrap="square" rtlCol="0">
            <a:spAutoFit/>
          </a:bodyPr>
          <a:lstStyle/>
          <a:p>
            <a:pPr algn="ctr"/>
            <a:r>
              <a:rPr lang="en-IN"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Successfully Launch </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39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685666" y="103113"/>
            <a:ext cx="482067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METHODOLOGY</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4" y="1021975"/>
            <a:ext cx="11604812" cy="5619808"/>
          </a:xfrm>
          <a:prstGeom prst="rect">
            <a:avLst/>
          </a:prstGeom>
          <a:noFill/>
        </p:spPr>
        <p:txBody>
          <a:bodyPr wrap="square" rtlCol="0">
            <a:spAutoFit/>
          </a:bodyPr>
          <a:lstStyle/>
          <a:p>
            <a:pPr>
              <a:lnSpc>
                <a:spcPct val="107000"/>
              </a:lnSpc>
              <a:spcAft>
                <a:spcPts val="800"/>
              </a:spcAft>
            </a:pPr>
            <a:r>
              <a:rPr lang="en-IN" sz="2800" b="1" dirty="0">
                <a:solidFill>
                  <a:srgbClr val="7030A0"/>
                </a:solidFill>
                <a:latin typeface="Times New Roman" panose="02020603050405020304" pitchFamily="18" charset="0"/>
                <a:cs typeface="Times New Roman" panose="02020603050405020304" pitchFamily="18" charset="0"/>
              </a:rPr>
              <a:t>EXECUTIVE SUMMARY</a:t>
            </a:r>
          </a:p>
          <a:p>
            <a:pPr marL="342900" indent="-342900" algn="just">
              <a:lnSpc>
                <a:spcPct val="107000"/>
              </a:lnSpc>
              <a:spcAft>
                <a:spcPts val="800"/>
              </a:spcAft>
              <a:buFont typeface="Wingdings" panose="05000000000000000000" pitchFamily="2" charset="2"/>
              <a:buChar char="q"/>
            </a:pPr>
            <a:r>
              <a:rPr lang="en-IN" sz="2400" b="1" dirty="0">
                <a:solidFill>
                  <a:srgbClr val="7030A0"/>
                </a:solidFill>
                <a:latin typeface="Times New Roman" panose="02020603050405020304" pitchFamily="18" charset="0"/>
                <a:cs typeface="Times New Roman" panose="02020603050405020304" pitchFamily="18" charset="0"/>
              </a:rPr>
              <a:t>DATA COLLECTION METHODOLOGY</a:t>
            </a:r>
          </a:p>
          <a:p>
            <a:pPr marL="800100" lvl="1" indent="-342900" algn="just">
              <a:lnSpc>
                <a:spcPct val="107000"/>
              </a:lnSpc>
              <a:spcAft>
                <a:spcPts val="800"/>
              </a:spcAft>
              <a:buFont typeface="Wingdings" panose="05000000000000000000" pitchFamily="2" charset="2"/>
              <a:buChar char="§"/>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Collecting data with an API</a:t>
            </a:r>
          </a:p>
          <a:p>
            <a:pPr marL="800100" lvl="1" indent="-342900" algn="just">
              <a:lnSpc>
                <a:spcPct val="107000"/>
              </a:lnSpc>
              <a:spcAft>
                <a:spcPts val="8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Web Scrapping -</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using the Python </a:t>
            </a:r>
            <a:r>
              <a:rPr lang="en-IN"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BeautifulSoup</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 package to web scrape some HTML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tables that contain valuable Falcon 9 launch records from </a:t>
            </a:r>
            <a:r>
              <a:rPr lang="en-IN"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WikiPiedia</a:t>
            </a: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lnSpc>
                <a:spcPct val="107000"/>
              </a:lnSpc>
              <a:spcAft>
                <a:spcPts val="800"/>
              </a:spcAft>
              <a:buFont typeface="Wingdings" panose="05000000000000000000" pitchFamily="2" charset="2"/>
              <a:buChar char="q"/>
            </a:pPr>
            <a:r>
              <a:rPr lang="en-IN" sz="2000" kern="0" dirty="0">
                <a:latin typeface="Times New Roman" panose="02020603050405020304" pitchFamily="18" charset="0"/>
                <a:ea typeface="Calibri" panose="020F0502020204030204" pitchFamily="34" charset="0"/>
                <a:cs typeface="Times New Roman" panose="02020603050405020304" pitchFamily="18" charset="0"/>
              </a:rPr>
              <a:t>Data Wrangling- Filtering data for Falcon 9 Launches, handling missing data and Feature Encoding.</a:t>
            </a:r>
          </a:p>
          <a:p>
            <a:pPr marL="342900" indent="-342900" algn="just">
              <a:lnSpc>
                <a:spcPct val="107000"/>
              </a:lnSpc>
              <a:spcAft>
                <a:spcPts val="8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Exploratory data analysis (EDA) using visualization libraries Matplotlib and Seaborn and SQL.</a:t>
            </a:r>
          </a:p>
          <a:p>
            <a:pPr marL="342900" indent="-342900" algn="just">
              <a:lnSpc>
                <a:spcPct val="107000"/>
              </a:lnSpc>
              <a:spcAft>
                <a:spcPts val="8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Interactive visual analytics using Folium and </a:t>
            </a:r>
            <a:r>
              <a:rPr lang="en-US" sz="2000" dirty="0" err="1">
                <a:latin typeface="Times New Roman" panose="02020603050405020304" pitchFamily="18" charset="0"/>
                <a:cs typeface="Times New Roman" panose="02020603050405020304" pitchFamily="18" charset="0"/>
              </a:rPr>
              <a:t>Plotly</a:t>
            </a:r>
            <a:r>
              <a:rPr lang="en-US" sz="2000" dirty="0">
                <a:latin typeface="Times New Roman" panose="02020603050405020304" pitchFamily="18" charset="0"/>
                <a:cs typeface="Times New Roman" panose="02020603050405020304" pitchFamily="18" charset="0"/>
              </a:rPr>
              <a:t> Dash.</a:t>
            </a:r>
          </a:p>
          <a:p>
            <a:pPr marL="342900" indent="-342900" algn="just">
              <a:lnSpc>
                <a:spcPct val="107000"/>
              </a:lnSpc>
              <a:spcAft>
                <a:spcPts val="8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Predictive analysis using classification models</a:t>
            </a:r>
          </a:p>
          <a:p>
            <a:pPr marL="800100" lvl="1" indent="-342900" algn="just">
              <a:lnSpc>
                <a:spcPct val="107000"/>
              </a:lnSpc>
              <a:spcAft>
                <a:spcPts val="8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Train Test Split</a:t>
            </a:r>
          </a:p>
          <a:p>
            <a:pPr marL="800100" lvl="1" indent="-342900" algn="just">
              <a:lnSpc>
                <a:spcPct val="107000"/>
              </a:lnSpc>
              <a:spcAft>
                <a:spcPts val="800"/>
              </a:spcAft>
              <a:buFont typeface="Wingdings" panose="05000000000000000000" pitchFamily="2" charset="2"/>
              <a:buChar char="§"/>
            </a:pPr>
            <a:r>
              <a:rPr lang="en-US" sz="2000" b="0" i="0" dirty="0">
                <a:effectLst/>
                <a:latin typeface="Times New Roman" panose="02020603050405020304" pitchFamily="18" charset="0"/>
                <a:cs typeface="Times New Roman" panose="02020603050405020304" pitchFamily="18" charset="0"/>
              </a:rPr>
              <a:t>Train the chosen model on the training dataset. </a:t>
            </a:r>
          </a:p>
          <a:p>
            <a:pPr marL="800100" lvl="1" indent="-342900" algn="just">
              <a:buFont typeface="Wingdings" panose="05000000000000000000" pitchFamily="2" charset="2"/>
              <a:buChar char="§"/>
            </a:pPr>
            <a:r>
              <a:rPr lang="en-US" sz="2000" b="0" i="0" dirty="0">
                <a:effectLst/>
                <a:latin typeface="Times New Roman" panose="02020603050405020304" pitchFamily="18" charset="0"/>
                <a:cs typeface="Times New Roman" panose="02020603050405020304" pitchFamily="18" charset="0"/>
              </a:rPr>
              <a:t>Adjust hyperparameters to optimize performance.</a:t>
            </a:r>
          </a:p>
          <a:p>
            <a:pPr marL="800100" lvl="1" indent="-342900" algn="just">
              <a:buFont typeface="Wingdings" panose="05000000000000000000" pitchFamily="2" charset="2"/>
              <a:buChar char="§"/>
            </a:pPr>
            <a:r>
              <a:rPr lang="en-US" sz="2000" b="0" i="0" dirty="0">
                <a:effectLst/>
                <a:latin typeface="Times New Roman" panose="02020603050405020304" pitchFamily="18" charset="0"/>
                <a:cs typeface="Times New Roman" panose="02020603050405020304" pitchFamily="18" charset="0"/>
              </a:rPr>
              <a:t>Evaluate the model's performance on the testing dataset using appropriate metrics </a:t>
            </a:r>
          </a:p>
        </p:txBody>
      </p:sp>
    </p:spTree>
    <p:extLst>
      <p:ext uri="{BB962C8B-B14F-4D97-AF65-F5344CB8AC3E}">
        <p14:creationId xmlns:p14="http://schemas.microsoft.com/office/powerpoint/2010/main" val="127753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94148" y="103113"/>
            <a:ext cx="540372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4" y="833717"/>
            <a:ext cx="11604812" cy="5975675"/>
          </a:xfrm>
          <a:prstGeom prst="rect">
            <a:avLst/>
          </a:prstGeom>
          <a:noFill/>
        </p:spPr>
        <p:txBody>
          <a:bodyPr wrap="square" rtlCol="0">
            <a:spAutoFit/>
          </a:bodyPr>
          <a:lstStyle/>
          <a:p>
            <a:pPr algn="just">
              <a:lnSpc>
                <a:spcPct val="107000"/>
              </a:lnSpc>
              <a:spcAft>
                <a:spcPts val="800"/>
              </a:spcAft>
            </a:pPr>
            <a:r>
              <a:rPr lang="en-IN" sz="32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Collecting the Data with an API</a:t>
            </a:r>
            <a:endParaRPr lang="en-US" sz="3200" kern="1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q"/>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SpaceX launch data that is gathered from  an API, specifically the SpaceX REST API. This API will give us data about launches, including information about the rocket used, payload delivered, launch specifications, landing specifications, and landing outcome.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q"/>
            </a:pP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Request and parse the SpaceX launch data using the GET request.</a:t>
            </a:r>
          </a:p>
          <a:p>
            <a:pPr marL="342900" indent="-342900" algn="just">
              <a:lnSpc>
                <a:spcPct val="150000"/>
              </a:lnSpc>
              <a:spcAft>
                <a:spcPts val="800"/>
              </a:spcAft>
              <a:buFont typeface="Wingdings" panose="05000000000000000000" pitchFamily="2" charset="2"/>
              <a:buChar char="q"/>
            </a:pPr>
            <a:r>
              <a:rPr lang="en-IN" altLang="en-US" sz="2000" kern="100" dirty="0">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 response content as a Json using </a:t>
            </a:r>
            <a:r>
              <a:rPr kumimoji="0" lang="en-US" altLang="en-US" sz="20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json</a:t>
            </a:r>
            <a:r>
              <a:rPr kumimoji="0" lang="en-US" altLang="en-US" sz="20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turn it into a Pandas </a:t>
            </a:r>
            <a:r>
              <a:rPr kumimoji="0" lang="en-US" altLang="en-US" sz="2000" i="0"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dataframe</a:t>
            </a:r>
            <a:r>
              <a:rPr kumimoji="0" lang="en-US" altLang="en-US" sz="20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using </a:t>
            </a:r>
            <a:r>
              <a:rPr kumimoji="0" lang="en-US" altLang="en-US" sz="20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json_normalize</a:t>
            </a:r>
            <a:r>
              <a:rPr kumimoji="0" lang="en-US" altLang="en-US" sz="20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spcBef>
                <a:spcPts val="600"/>
              </a:spcBef>
              <a:buFont typeface="Wingdings" panose="05000000000000000000" pitchFamily="2" charset="2"/>
              <a:buChar char="q"/>
            </a:pPr>
            <a:r>
              <a:rPr lang="en-IN" sz="2000" i="0" u="none" strike="noStrike" baseline="0" dirty="0">
                <a:solidFill>
                  <a:srgbClr val="000000"/>
                </a:solidFill>
                <a:latin typeface="Times New Roman" panose="02020603050405020304" pitchFamily="18" charset="0"/>
                <a:cs typeface="Times New Roman" panose="02020603050405020304" pitchFamily="18" charset="0"/>
              </a:rPr>
              <a:t>Create </a:t>
            </a:r>
            <a:r>
              <a:rPr lang="en-IN" sz="2000" i="0" u="none" strike="noStrike" baseline="0" dirty="0" err="1">
                <a:solidFill>
                  <a:srgbClr val="000000"/>
                </a:solidFill>
                <a:latin typeface="Times New Roman" panose="02020603050405020304" pitchFamily="18" charset="0"/>
                <a:cs typeface="Times New Roman" panose="02020603050405020304" pitchFamily="18" charset="0"/>
              </a:rPr>
              <a:t>dataframe</a:t>
            </a:r>
            <a:r>
              <a:rPr lang="en-IN" sz="2000" i="0" u="none" strike="noStrike" baseline="0" dirty="0">
                <a:solidFill>
                  <a:srgbClr val="000000"/>
                </a:solidFill>
                <a:latin typeface="Times New Roman" panose="02020603050405020304" pitchFamily="18" charset="0"/>
                <a:cs typeface="Times New Roman" panose="02020603050405020304" pitchFamily="18" charset="0"/>
              </a:rPr>
              <a:t> from the dictionary</a:t>
            </a:r>
          </a:p>
          <a:p>
            <a:pPr marL="342900" indent="-342900" algn="just">
              <a:lnSpc>
                <a:spcPct val="150000"/>
              </a:lnSpc>
              <a:spcBef>
                <a:spcPts val="600"/>
              </a:spcBef>
              <a:buFont typeface="Wingdings" panose="05000000000000000000" pitchFamily="2" charset="2"/>
              <a:buChar char="q"/>
            </a:pPr>
            <a:r>
              <a:rPr lang="en-US" sz="2000" i="0" u="none" strike="noStrike" baseline="0" dirty="0">
                <a:solidFill>
                  <a:srgbClr val="000000"/>
                </a:solidFill>
                <a:latin typeface="Times New Roman" panose="02020603050405020304" pitchFamily="18" charset="0"/>
                <a:cs typeface="Times New Roman" panose="02020603050405020304" pitchFamily="18" charset="0"/>
              </a:rPr>
              <a:t>Filter </a:t>
            </a:r>
            <a:r>
              <a:rPr lang="en-US" sz="2000" i="0" u="none" strike="noStrike" baseline="0" dirty="0" err="1">
                <a:solidFill>
                  <a:srgbClr val="000000"/>
                </a:solidFill>
                <a:latin typeface="Times New Roman" panose="02020603050405020304" pitchFamily="18" charset="0"/>
                <a:cs typeface="Times New Roman" panose="02020603050405020304" pitchFamily="18" charset="0"/>
              </a:rPr>
              <a:t>dataframe</a:t>
            </a:r>
            <a:r>
              <a:rPr lang="en-US" sz="2000" i="0" u="none" strike="noStrike" baseline="0" dirty="0">
                <a:solidFill>
                  <a:srgbClr val="000000"/>
                </a:solidFill>
                <a:latin typeface="Times New Roman" panose="02020603050405020304" pitchFamily="18" charset="0"/>
                <a:cs typeface="Times New Roman" panose="02020603050405020304" pitchFamily="18" charset="0"/>
              </a:rPr>
              <a:t> to contain only Falcon 9 launches</a:t>
            </a:r>
          </a:p>
          <a:p>
            <a:pPr marL="342900" indent="-342900" algn="just">
              <a:lnSpc>
                <a:spcPct val="150000"/>
              </a:lnSpc>
              <a:spcBef>
                <a:spcPts val="600"/>
              </a:spcBef>
              <a:buFont typeface="Wingdings" panose="05000000000000000000" pitchFamily="2" charset="2"/>
              <a:buChar char="q"/>
            </a:pPr>
            <a:r>
              <a:rPr lang="en-US" sz="2000" i="0" u="none" strike="noStrike" baseline="0" dirty="0">
                <a:solidFill>
                  <a:srgbClr val="000000"/>
                </a:solidFill>
                <a:latin typeface="Times New Roman" panose="02020603050405020304" pitchFamily="18" charset="0"/>
                <a:cs typeface="Times New Roman" panose="02020603050405020304" pitchFamily="18" charset="0"/>
              </a:rPr>
              <a:t>Replace missing values of Payload Mass with calculated .mean()</a:t>
            </a:r>
          </a:p>
          <a:p>
            <a:pPr marL="342900" indent="-342900" algn="just">
              <a:lnSpc>
                <a:spcPct val="150000"/>
              </a:lnSpc>
              <a:spcBef>
                <a:spcPts val="600"/>
              </a:spcBef>
              <a:buFont typeface="Wingdings" panose="05000000000000000000" pitchFamily="2" charset="2"/>
              <a:buChar char="q"/>
            </a:pPr>
            <a:r>
              <a:rPr lang="en-US" sz="2000" i="0" u="none" strike="noStrike" baseline="0" dirty="0">
                <a:solidFill>
                  <a:srgbClr val="000000"/>
                </a:solidFill>
                <a:latin typeface="Times New Roman" panose="02020603050405020304" pitchFamily="18" charset="0"/>
                <a:cs typeface="Times New Roman" panose="02020603050405020304" pitchFamily="18" charset="0"/>
              </a:rPr>
              <a:t>Export data to csv file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600"/>
              </a:spcBef>
              <a:spcAft>
                <a:spcPts val="800"/>
              </a:spcAft>
              <a:buFont typeface="Wingdings" panose="05000000000000000000" pitchFamily="2" charset="2"/>
              <a:buChar char="q"/>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hlinkClick r:id="rId2"/>
              </a:rPr>
              <a:t>Data collection from API file link</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BAF8B37-2DEC-245C-002C-1A452158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52" y="5889811"/>
            <a:ext cx="1080247" cy="1080247"/>
          </a:xfrm>
          <a:prstGeom prst="rect">
            <a:avLst/>
          </a:prstGeom>
        </p:spPr>
      </p:pic>
    </p:spTree>
    <p:extLst>
      <p:ext uri="{BB962C8B-B14F-4D97-AF65-F5344CB8AC3E}">
        <p14:creationId xmlns:p14="http://schemas.microsoft.com/office/powerpoint/2010/main" val="3592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05C55-EB8E-D74E-72A5-13691D8B1386}"/>
              </a:ext>
            </a:extLst>
          </p:cNvPr>
          <p:cNvSpPr/>
          <p:nvPr/>
        </p:nvSpPr>
        <p:spPr>
          <a:xfrm>
            <a:off x="3394148" y="103113"/>
            <a:ext cx="540372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COLLECTION</a:t>
            </a:r>
          </a:p>
        </p:txBody>
      </p:sp>
      <p:sp>
        <p:nvSpPr>
          <p:cNvPr id="11" name="TextBox 10">
            <a:extLst>
              <a:ext uri="{FF2B5EF4-FFF2-40B4-BE49-F238E27FC236}">
                <a16:creationId xmlns:a16="http://schemas.microsoft.com/office/drawing/2014/main" id="{024FAE90-76D8-1F13-A265-26C9BDAD4B5D}"/>
              </a:ext>
            </a:extLst>
          </p:cNvPr>
          <p:cNvSpPr txBox="1"/>
          <p:nvPr/>
        </p:nvSpPr>
        <p:spPr>
          <a:xfrm>
            <a:off x="293594" y="1102657"/>
            <a:ext cx="11604812" cy="583750"/>
          </a:xfrm>
          <a:prstGeom prst="rect">
            <a:avLst/>
          </a:prstGeom>
          <a:noFill/>
        </p:spPr>
        <p:txBody>
          <a:bodyPr wrap="square" rtlCol="0">
            <a:spAutoFit/>
          </a:bodyPr>
          <a:lstStyle/>
          <a:p>
            <a:pPr algn="just">
              <a:lnSpc>
                <a:spcPct val="107000"/>
              </a:lnSpc>
              <a:spcAft>
                <a:spcPts val="800"/>
              </a:spcAft>
            </a:pPr>
            <a:r>
              <a:rPr lang="en-IN" sz="3200" b="1"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Collecting the Data with an API Flowchart</a:t>
            </a:r>
            <a:endParaRPr lang="en-US" sz="3200" kern="1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FC780474-2682-6DC9-3B8E-AB9D41B38C6A}"/>
              </a:ext>
            </a:extLst>
          </p:cNvPr>
          <p:cNvGraphicFramePr/>
          <p:nvPr>
            <p:extLst>
              <p:ext uri="{D42A27DB-BD31-4B8C-83A1-F6EECF244321}">
                <p14:modId xmlns:p14="http://schemas.microsoft.com/office/powerpoint/2010/main" val="282708913"/>
              </p:ext>
            </p:extLst>
          </p:nvPr>
        </p:nvGraphicFramePr>
        <p:xfrm>
          <a:off x="2032000" y="1607174"/>
          <a:ext cx="8128000" cy="5147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735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708</TotalTime>
  <Words>4073</Words>
  <Application>Microsoft Office PowerPoint</Application>
  <PresentationFormat>Widescreen</PresentationFormat>
  <Paragraphs>390</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-apple-system</vt:lpstr>
      <vt:lpstr>Arial</vt:lpstr>
      <vt:lpstr>Calibri</vt:lpstr>
      <vt:lpstr>Calibri Light</vt:lpstr>
      <vt:lpstr>Helvetica Neue</vt:lpstr>
      <vt:lpstr>system-ui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MEHAR</dc:creator>
  <cp:lastModifiedBy>SHUBHAM MEHAR</cp:lastModifiedBy>
  <cp:revision>13</cp:revision>
  <dcterms:created xsi:type="dcterms:W3CDTF">2024-01-18T11:57:15Z</dcterms:created>
  <dcterms:modified xsi:type="dcterms:W3CDTF">2024-01-22T11:23:22Z</dcterms:modified>
</cp:coreProperties>
</file>